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297" r:id="rId1"/>
  </p:sldMasterIdLst>
  <p:notesMasterIdLst>
    <p:notesMasterId r:id="rId38"/>
  </p:notesMasterIdLst>
  <p:handoutMasterIdLst>
    <p:handoutMasterId r:id="rId39"/>
  </p:handoutMasterIdLst>
  <p:sldIdLst>
    <p:sldId id="561" r:id="rId2"/>
    <p:sldId id="661" r:id="rId3"/>
    <p:sldId id="659" r:id="rId4"/>
    <p:sldId id="662" r:id="rId5"/>
    <p:sldId id="666" r:id="rId6"/>
    <p:sldId id="667" r:id="rId7"/>
    <p:sldId id="663" r:id="rId8"/>
    <p:sldId id="665" r:id="rId9"/>
    <p:sldId id="670" r:id="rId10"/>
    <p:sldId id="647" r:id="rId11"/>
    <p:sldId id="595" r:id="rId12"/>
    <p:sldId id="672" r:id="rId13"/>
    <p:sldId id="631" r:id="rId14"/>
    <p:sldId id="668" r:id="rId15"/>
    <p:sldId id="669" r:id="rId16"/>
    <p:sldId id="611" r:id="rId17"/>
    <p:sldId id="636" r:id="rId18"/>
    <p:sldId id="650" r:id="rId19"/>
    <p:sldId id="637" r:id="rId20"/>
    <p:sldId id="649" r:id="rId21"/>
    <p:sldId id="657" r:id="rId22"/>
    <p:sldId id="651" r:id="rId23"/>
    <p:sldId id="658" r:id="rId24"/>
    <p:sldId id="676" r:id="rId25"/>
    <p:sldId id="628" r:id="rId26"/>
    <p:sldId id="629" r:id="rId27"/>
    <p:sldId id="640" r:id="rId28"/>
    <p:sldId id="673" r:id="rId29"/>
    <p:sldId id="652" r:id="rId30"/>
    <p:sldId id="674" r:id="rId31"/>
    <p:sldId id="675" r:id="rId32"/>
    <p:sldId id="633" r:id="rId33"/>
    <p:sldId id="634" r:id="rId34"/>
    <p:sldId id="654" r:id="rId35"/>
    <p:sldId id="655" r:id="rId36"/>
    <p:sldId id="573" r:id="rId37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F8E"/>
    <a:srgbClr val="4F81BD"/>
    <a:srgbClr val="578FFF"/>
    <a:srgbClr val="000000"/>
    <a:srgbClr val="B7CFFF"/>
    <a:srgbClr val="FFC1C1"/>
    <a:srgbClr val="ECDFF5"/>
    <a:srgbClr val="D4FE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02" autoAdjust="0"/>
    <p:restoredTop sz="99377" autoAdjust="0"/>
  </p:normalViewPr>
  <p:slideViewPr>
    <p:cSldViewPr>
      <p:cViewPr varScale="1">
        <p:scale>
          <a:sx n="105" d="100"/>
          <a:sy n="105" d="100"/>
        </p:scale>
        <p:origin x="-63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13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9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F0DE49-8748-4C69-83C3-E9BC3774EAE4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AE9568A9-1B99-475F-AB8A-C12629C470BB}">
      <dgm:prSet phldrT="[Tekst]"/>
      <dgm:spPr/>
      <dgm:t>
        <a:bodyPr/>
        <a:lstStyle/>
        <a:p>
          <a:r>
            <a:rPr lang="pl-PL" dirty="0" smtClean="0"/>
            <a:t>OBJAWY </a:t>
          </a:r>
          <a:br>
            <a:rPr lang="pl-PL" dirty="0" smtClean="0"/>
          </a:br>
          <a:endParaRPr lang="pl-PL" dirty="0"/>
        </a:p>
      </dgm:t>
    </dgm:pt>
    <dgm:pt modelId="{9E5539F2-B69F-4E70-BD17-8D0EED1954D3}" type="parTrans" cxnId="{9FF2C80B-8B05-416A-9FAA-A018A7304B35}">
      <dgm:prSet/>
      <dgm:spPr/>
      <dgm:t>
        <a:bodyPr/>
        <a:lstStyle/>
        <a:p>
          <a:endParaRPr lang="pl-PL"/>
        </a:p>
      </dgm:t>
    </dgm:pt>
    <dgm:pt modelId="{29782BA4-241B-4C5C-BF02-23CD6902BEAA}" type="sibTrans" cxnId="{9FF2C80B-8B05-416A-9FAA-A018A7304B35}">
      <dgm:prSet/>
      <dgm:spPr/>
      <dgm:t>
        <a:bodyPr/>
        <a:lstStyle/>
        <a:p>
          <a:endParaRPr lang="pl-PL"/>
        </a:p>
      </dgm:t>
    </dgm:pt>
    <dgm:pt modelId="{1DA672B7-C8EC-4C33-9686-F13C63996F9E}">
      <dgm:prSet phldrT="[Tekst]"/>
      <dgm:spPr/>
      <dgm:t>
        <a:bodyPr/>
        <a:lstStyle/>
        <a:p>
          <a:r>
            <a:rPr lang="pl-PL" dirty="0" smtClean="0"/>
            <a:t>CZYNNIKI STRESOGENNE</a:t>
          </a:r>
        </a:p>
      </dgm:t>
    </dgm:pt>
    <dgm:pt modelId="{526B3F6C-A5AE-4431-B161-7A3FB8354EB6}" type="parTrans" cxnId="{4D9A395D-7894-4703-B20F-D382C3255FCA}">
      <dgm:prSet/>
      <dgm:spPr/>
      <dgm:t>
        <a:bodyPr/>
        <a:lstStyle/>
        <a:p>
          <a:endParaRPr lang="pl-PL"/>
        </a:p>
      </dgm:t>
    </dgm:pt>
    <dgm:pt modelId="{0A373ED7-65D3-4EAC-9180-652FEE677D42}" type="sibTrans" cxnId="{4D9A395D-7894-4703-B20F-D382C3255FCA}">
      <dgm:prSet/>
      <dgm:spPr/>
      <dgm:t>
        <a:bodyPr/>
        <a:lstStyle/>
        <a:p>
          <a:endParaRPr lang="pl-PL"/>
        </a:p>
      </dgm:t>
    </dgm:pt>
    <dgm:pt modelId="{C00F3A0A-8EF1-4D7E-8B16-D112773273A2}">
      <dgm:prSet phldrT="[Tekst]"/>
      <dgm:spPr/>
      <dgm:t>
        <a:bodyPr/>
        <a:lstStyle/>
        <a:p>
          <a:r>
            <a:rPr lang="pl-PL" dirty="0" smtClean="0"/>
            <a:t>STRATY EKONOMICZNE</a:t>
          </a:r>
          <a:endParaRPr lang="pl-PL" dirty="0"/>
        </a:p>
      </dgm:t>
    </dgm:pt>
    <dgm:pt modelId="{08C23F67-5E64-44AE-8BDD-639B5F74DB85}" type="parTrans" cxnId="{1120C4BA-68DC-4B5F-9233-0EEAAC84E5C8}">
      <dgm:prSet/>
      <dgm:spPr/>
      <dgm:t>
        <a:bodyPr/>
        <a:lstStyle/>
        <a:p>
          <a:endParaRPr lang="pl-PL"/>
        </a:p>
      </dgm:t>
    </dgm:pt>
    <dgm:pt modelId="{8D4CA28B-2F39-4486-BBA6-04025942BC33}" type="sibTrans" cxnId="{1120C4BA-68DC-4B5F-9233-0EEAAC84E5C8}">
      <dgm:prSet/>
      <dgm:spPr/>
      <dgm:t>
        <a:bodyPr/>
        <a:lstStyle/>
        <a:p>
          <a:endParaRPr lang="pl-PL"/>
        </a:p>
      </dgm:t>
    </dgm:pt>
    <dgm:pt modelId="{5387BC0F-18C7-467B-9551-89A06C3A5415}" type="pres">
      <dgm:prSet presAssocID="{3AF0DE49-8748-4C69-83C3-E9BC3774EAE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919AF67-9910-45D0-AF55-396A8332222E}" type="pres">
      <dgm:prSet presAssocID="{3AF0DE49-8748-4C69-83C3-E9BC3774EAE4}" presName="arrow" presStyleLbl="bgShp" presStyleIdx="0" presStyleCnt="1" custLinFactNeighborX="980"/>
      <dgm:spPr/>
    </dgm:pt>
    <dgm:pt modelId="{0E4F9E72-B512-45F9-8C1E-B815B1964753}" type="pres">
      <dgm:prSet presAssocID="{3AF0DE49-8748-4C69-83C3-E9BC3774EAE4}" presName="linearProcess" presStyleCnt="0"/>
      <dgm:spPr/>
    </dgm:pt>
    <dgm:pt modelId="{94E34855-F96C-49FD-B42A-C0D1826C29DD}" type="pres">
      <dgm:prSet presAssocID="{AE9568A9-1B99-475F-AB8A-C12629C470BB}" presName="textNode" presStyleLbl="node1" presStyleIdx="0" presStyleCnt="3" custLinFactX="100000" custLinFactNeighborX="138327" custLinFactNeighborY="30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AA3377B-F352-40DD-B918-C99392D40F79}" type="pres">
      <dgm:prSet presAssocID="{29782BA4-241B-4C5C-BF02-23CD6902BEAA}" presName="sibTrans" presStyleCnt="0"/>
      <dgm:spPr/>
    </dgm:pt>
    <dgm:pt modelId="{B9D9C749-8D57-43FF-9893-E0F1187DC9AB}" type="pres">
      <dgm:prSet presAssocID="{1DA672B7-C8EC-4C33-9686-F13C63996F9E}" presName="textNode" presStyleLbl="node1" presStyleIdx="1" presStyleCnt="3" custLinFactX="-96635" custLinFactNeighborX="-100000" custLinFactNeighborY="30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B30F83-BF7B-4463-83FF-CDA5312A446A}" type="pres">
      <dgm:prSet presAssocID="{0A373ED7-65D3-4EAC-9180-652FEE677D42}" presName="sibTrans" presStyleCnt="0"/>
      <dgm:spPr/>
    </dgm:pt>
    <dgm:pt modelId="{DA50DDF1-39F0-4CB4-B4A5-0270AE00CE83}" type="pres">
      <dgm:prSet presAssocID="{C00F3A0A-8EF1-4D7E-8B16-D112773273A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120C4BA-68DC-4B5F-9233-0EEAAC84E5C8}" srcId="{3AF0DE49-8748-4C69-83C3-E9BC3774EAE4}" destId="{C00F3A0A-8EF1-4D7E-8B16-D112773273A2}" srcOrd="2" destOrd="0" parTransId="{08C23F67-5E64-44AE-8BDD-639B5F74DB85}" sibTransId="{8D4CA28B-2F39-4486-BBA6-04025942BC33}"/>
    <dgm:cxn modelId="{4D9A395D-7894-4703-B20F-D382C3255FCA}" srcId="{3AF0DE49-8748-4C69-83C3-E9BC3774EAE4}" destId="{1DA672B7-C8EC-4C33-9686-F13C63996F9E}" srcOrd="1" destOrd="0" parTransId="{526B3F6C-A5AE-4431-B161-7A3FB8354EB6}" sibTransId="{0A373ED7-65D3-4EAC-9180-652FEE677D42}"/>
    <dgm:cxn modelId="{B0056A2B-5905-453B-B2F4-678D2941BBC6}" type="presOf" srcId="{3AF0DE49-8748-4C69-83C3-E9BC3774EAE4}" destId="{5387BC0F-18C7-467B-9551-89A06C3A5415}" srcOrd="0" destOrd="0" presId="urn:microsoft.com/office/officeart/2005/8/layout/hProcess9"/>
    <dgm:cxn modelId="{BE4BBD1D-1413-4902-8E33-C5F472642030}" type="presOf" srcId="{AE9568A9-1B99-475F-AB8A-C12629C470BB}" destId="{94E34855-F96C-49FD-B42A-C0D1826C29DD}" srcOrd="0" destOrd="0" presId="urn:microsoft.com/office/officeart/2005/8/layout/hProcess9"/>
    <dgm:cxn modelId="{14299C53-9E38-4F2B-9779-07CEC963220C}" type="presOf" srcId="{C00F3A0A-8EF1-4D7E-8B16-D112773273A2}" destId="{DA50DDF1-39F0-4CB4-B4A5-0270AE00CE83}" srcOrd="0" destOrd="0" presId="urn:microsoft.com/office/officeart/2005/8/layout/hProcess9"/>
    <dgm:cxn modelId="{109148B0-CF64-4B0B-89DE-0C4DECC8267B}" type="presOf" srcId="{1DA672B7-C8EC-4C33-9686-F13C63996F9E}" destId="{B9D9C749-8D57-43FF-9893-E0F1187DC9AB}" srcOrd="0" destOrd="0" presId="urn:microsoft.com/office/officeart/2005/8/layout/hProcess9"/>
    <dgm:cxn modelId="{9FF2C80B-8B05-416A-9FAA-A018A7304B35}" srcId="{3AF0DE49-8748-4C69-83C3-E9BC3774EAE4}" destId="{AE9568A9-1B99-475F-AB8A-C12629C470BB}" srcOrd="0" destOrd="0" parTransId="{9E5539F2-B69F-4E70-BD17-8D0EED1954D3}" sibTransId="{29782BA4-241B-4C5C-BF02-23CD6902BEAA}"/>
    <dgm:cxn modelId="{DB4D4069-6BB3-40D6-B73C-E1562A12E05B}" type="presParOf" srcId="{5387BC0F-18C7-467B-9551-89A06C3A5415}" destId="{6919AF67-9910-45D0-AF55-396A8332222E}" srcOrd="0" destOrd="0" presId="urn:microsoft.com/office/officeart/2005/8/layout/hProcess9"/>
    <dgm:cxn modelId="{C325D319-502D-4FA8-9E53-FE895149F10A}" type="presParOf" srcId="{5387BC0F-18C7-467B-9551-89A06C3A5415}" destId="{0E4F9E72-B512-45F9-8C1E-B815B1964753}" srcOrd="1" destOrd="0" presId="urn:microsoft.com/office/officeart/2005/8/layout/hProcess9"/>
    <dgm:cxn modelId="{8A1CD14B-0E79-4706-955A-6A5B03D567FB}" type="presParOf" srcId="{0E4F9E72-B512-45F9-8C1E-B815B1964753}" destId="{94E34855-F96C-49FD-B42A-C0D1826C29DD}" srcOrd="0" destOrd="0" presId="urn:microsoft.com/office/officeart/2005/8/layout/hProcess9"/>
    <dgm:cxn modelId="{2F794ACA-9F56-4245-882B-10E0CBA3046E}" type="presParOf" srcId="{0E4F9E72-B512-45F9-8C1E-B815B1964753}" destId="{2AA3377B-F352-40DD-B918-C99392D40F79}" srcOrd="1" destOrd="0" presId="urn:microsoft.com/office/officeart/2005/8/layout/hProcess9"/>
    <dgm:cxn modelId="{03055857-99D5-4043-A4E0-E6F88F2DFFE7}" type="presParOf" srcId="{0E4F9E72-B512-45F9-8C1E-B815B1964753}" destId="{B9D9C749-8D57-43FF-9893-E0F1187DC9AB}" srcOrd="2" destOrd="0" presId="urn:microsoft.com/office/officeart/2005/8/layout/hProcess9"/>
    <dgm:cxn modelId="{517C44F6-0A84-411E-B3AD-AEBA99675FC6}" type="presParOf" srcId="{0E4F9E72-B512-45F9-8C1E-B815B1964753}" destId="{6BB30F83-BF7B-4463-83FF-CDA5312A446A}" srcOrd="3" destOrd="0" presId="urn:microsoft.com/office/officeart/2005/8/layout/hProcess9"/>
    <dgm:cxn modelId="{DDFA1CD0-D487-472C-9E77-2A064301CAEB}" type="presParOf" srcId="{0E4F9E72-B512-45F9-8C1E-B815B1964753}" destId="{DA50DDF1-39F0-4CB4-B4A5-0270AE00CE8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D4F2C9-0A86-4CDA-A9CB-BFF287C7CCB4}" type="doc">
      <dgm:prSet loTypeId="urn:microsoft.com/office/officeart/2005/8/layout/cycle7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l-PL"/>
        </a:p>
      </dgm:t>
    </dgm:pt>
    <dgm:pt modelId="{0D5BA451-789B-4878-8ED8-5B6F9ECEE567}">
      <dgm:prSet phldrT="[Tekst]" custT="1"/>
      <dgm:spPr/>
      <dgm:t>
        <a:bodyPr/>
        <a:lstStyle/>
        <a:p>
          <a:r>
            <a:rPr lang="pl-PL" sz="2000" dirty="0"/>
            <a:t>PLW (przekazanie KZB, lista hodowców, kontrola, decyzja)</a:t>
          </a:r>
        </a:p>
      </dgm:t>
    </dgm:pt>
    <dgm:pt modelId="{21C77ECB-152C-436C-B2BB-581E75034CA4}" type="parTrans" cxnId="{590FEDB6-325A-4EB8-8AE9-194AA4797F04}">
      <dgm:prSet/>
      <dgm:spPr/>
      <dgm:t>
        <a:bodyPr/>
        <a:lstStyle/>
        <a:p>
          <a:endParaRPr lang="pl-PL"/>
        </a:p>
      </dgm:t>
    </dgm:pt>
    <dgm:pt modelId="{626AB9CF-620A-47CD-957A-2CAA555542B1}" type="sibTrans" cxnId="{590FEDB6-325A-4EB8-8AE9-194AA4797F04}">
      <dgm:prSet/>
      <dgm:spPr/>
      <dgm:t>
        <a:bodyPr/>
        <a:lstStyle/>
        <a:p>
          <a:endParaRPr lang="pl-PL"/>
        </a:p>
      </dgm:t>
    </dgm:pt>
    <dgm:pt modelId="{B53DFD91-5E45-4D67-9652-E0DBC6A99894}">
      <dgm:prSet phldrT="[Tekst]" custT="1"/>
      <dgm:spPr/>
      <dgm:t>
        <a:bodyPr/>
        <a:lstStyle/>
        <a:p>
          <a:r>
            <a:rPr lang="pl-PL" sz="1800" dirty="0"/>
            <a:t>Lekarz weterynarii (pobieranie i przesyłanie próbek)</a:t>
          </a:r>
        </a:p>
      </dgm:t>
    </dgm:pt>
    <dgm:pt modelId="{4F7EB283-3C91-476D-B417-E3DA03D9CEDF}" type="parTrans" cxnId="{EFDED600-E26E-4ECF-B3D9-8BEBA4DC3AF9}">
      <dgm:prSet/>
      <dgm:spPr/>
      <dgm:t>
        <a:bodyPr/>
        <a:lstStyle/>
        <a:p>
          <a:endParaRPr lang="pl-PL"/>
        </a:p>
      </dgm:t>
    </dgm:pt>
    <dgm:pt modelId="{356A960F-83D8-4B7D-BFB4-3DB7CFA7BEFB}" type="sibTrans" cxnId="{EFDED600-E26E-4ECF-B3D9-8BEBA4DC3AF9}">
      <dgm:prSet/>
      <dgm:spPr/>
      <dgm:t>
        <a:bodyPr/>
        <a:lstStyle/>
        <a:p>
          <a:endParaRPr lang="pl-PL"/>
        </a:p>
      </dgm:t>
    </dgm:pt>
    <dgm:pt modelId="{D68F5F52-F740-4936-85D7-00053764C7F2}">
      <dgm:prSet phldrT="[Tekst]" custT="1"/>
      <dgm:spPr/>
      <dgm:t>
        <a:bodyPr/>
        <a:lstStyle/>
        <a:p>
          <a:r>
            <a:rPr lang="pl-PL" sz="1800" dirty="0"/>
            <a:t>Hodowca (odpowiedzialność za całość programu)</a:t>
          </a:r>
        </a:p>
      </dgm:t>
    </dgm:pt>
    <dgm:pt modelId="{D7B1C24D-071C-4144-A77D-37015555FCCF}" type="parTrans" cxnId="{2B3CC7AC-01F1-4A08-B747-DCE8F61EDA5E}">
      <dgm:prSet/>
      <dgm:spPr/>
      <dgm:t>
        <a:bodyPr/>
        <a:lstStyle/>
        <a:p>
          <a:endParaRPr lang="pl-PL"/>
        </a:p>
      </dgm:t>
    </dgm:pt>
    <dgm:pt modelId="{4853D2C9-158D-4E14-82ED-CD97FBD2AAF8}" type="sibTrans" cxnId="{2B3CC7AC-01F1-4A08-B747-DCE8F61EDA5E}">
      <dgm:prSet/>
      <dgm:spPr/>
      <dgm:t>
        <a:bodyPr/>
        <a:lstStyle/>
        <a:p>
          <a:endParaRPr lang="pl-PL"/>
        </a:p>
      </dgm:t>
    </dgm:pt>
    <dgm:pt modelId="{F8C58B97-4639-452F-8FE1-5EC3B1BEFF80}" type="pres">
      <dgm:prSet presAssocID="{68D4F2C9-0A86-4CDA-A9CB-BFF287C7CCB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9CD092F-6654-4AF3-8CFE-1148D641173F}" type="pres">
      <dgm:prSet presAssocID="{0D5BA451-789B-4878-8ED8-5B6F9ECEE567}" presName="node" presStyleLbl="node1" presStyleIdx="0" presStyleCnt="3" custScaleX="163918" custRadScaleRad="89168" custRadScaleInc="-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990100-73E5-4D7E-B9A0-002E2DE71E9B}" type="pres">
      <dgm:prSet presAssocID="{626AB9CF-620A-47CD-957A-2CAA555542B1}" presName="sibTrans" presStyleLbl="sibTrans2D1" presStyleIdx="0" presStyleCnt="3"/>
      <dgm:spPr/>
      <dgm:t>
        <a:bodyPr/>
        <a:lstStyle/>
        <a:p>
          <a:endParaRPr lang="pl-PL"/>
        </a:p>
      </dgm:t>
    </dgm:pt>
    <dgm:pt modelId="{C308DF71-F274-4216-92C0-CB61B855C30B}" type="pres">
      <dgm:prSet presAssocID="{626AB9CF-620A-47CD-957A-2CAA555542B1}" presName="connectorText" presStyleLbl="sibTrans2D1" presStyleIdx="0" presStyleCnt="3"/>
      <dgm:spPr/>
      <dgm:t>
        <a:bodyPr/>
        <a:lstStyle/>
        <a:p>
          <a:endParaRPr lang="pl-PL"/>
        </a:p>
      </dgm:t>
    </dgm:pt>
    <dgm:pt modelId="{A903CB88-93D6-4ADA-B444-775BC9DCE4D2}" type="pres">
      <dgm:prSet presAssocID="{B53DFD91-5E45-4D67-9652-E0DBC6A99894}" presName="node" presStyleLbl="node1" presStyleIdx="1" presStyleCnt="3" custScaleX="114089" custRadScaleRad="106273" custRadScaleInc="-32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D983D84-1435-453B-B672-F300DD06FB17}" type="pres">
      <dgm:prSet presAssocID="{356A960F-83D8-4B7D-BFB4-3DB7CFA7BEFB}" presName="sibTrans" presStyleLbl="sibTrans2D1" presStyleIdx="1" presStyleCnt="3"/>
      <dgm:spPr/>
      <dgm:t>
        <a:bodyPr/>
        <a:lstStyle/>
        <a:p>
          <a:endParaRPr lang="pl-PL"/>
        </a:p>
      </dgm:t>
    </dgm:pt>
    <dgm:pt modelId="{C4F147E7-3957-4947-A0FC-EBF687594213}" type="pres">
      <dgm:prSet presAssocID="{356A960F-83D8-4B7D-BFB4-3DB7CFA7BEFB}" presName="connectorText" presStyleLbl="sibTrans2D1" presStyleIdx="1" presStyleCnt="3"/>
      <dgm:spPr/>
      <dgm:t>
        <a:bodyPr/>
        <a:lstStyle/>
        <a:p>
          <a:endParaRPr lang="pl-PL"/>
        </a:p>
      </dgm:t>
    </dgm:pt>
    <dgm:pt modelId="{B85989B3-9E05-46F9-8BE1-EA357DE472AF}" type="pres">
      <dgm:prSet presAssocID="{D68F5F52-F740-4936-85D7-00053764C7F2}" presName="node" presStyleLbl="node1" presStyleIdx="2" presStyleCnt="3" custScaleX="125058" custRadScaleRad="109678" custRadScaleInc="612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F62825-A857-4D2A-83CF-42051E14849B}" type="pres">
      <dgm:prSet presAssocID="{4853D2C9-158D-4E14-82ED-CD97FBD2AAF8}" presName="sibTrans" presStyleLbl="sibTrans2D1" presStyleIdx="2" presStyleCnt="3"/>
      <dgm:spPr/>
      <dgm:t>
        <a:bodyPr/>
        <a:lstStyle/>
        <a:p>
          <a:endParaRPr lang="pl-PL"/>
        </a:p>
      </dgm:t>
    </dgm:pt>
    <dgm:pt modelId="{25D6533F-846B-4DE0-8FC6-A625BC6DB5B6}" type="pres">
      <dgm:prSet presAssocID="{4853D2C9-158D-4E14-82ED-CD97FBD2AAF8}" presName="connectorText" presStyleLbl="sibTrans2D1" presStyleIdx="2" presStyleCnt="3"/>
      <dgm:spPr/>
      <dgm:t>
        <a:bodyPr/>
        <a:lstStyle/>
        <a:p>
          <a:endParaRPr lang="pl-PL"/>
        </a:p>
      </dgm:t>
    </dgm:pt>
  </dgm:ptLst>
  <dgm:cxnLst>
    <dgm:cxn modelId="{91430921-F3F2-4830-92DE-70E4FF75A699}" type="presOf" srcId="{4853D2C9-158D-4E14-82ED-CD97FBD2AAF8}" destId="{9EF62825-A857-4D2A-83CF-42051E14849B}" srcOrd="0" destOrd="0" presId="urn:microsoft.com/office/officeart/2005/8/layout/cycle7"/>
    <dgm:cxn modelId="{CC9B3FF7-D6BC-467F-9F67-EBC82B3CA4E6}" type="presOf" srcId="{0D5BA451-789B-4878-8ED8-5B6F9ECEE567}" destId="{F9CD092F-6654-4AF3-8CFE-1148D641173F}" srcOrd="0" destOrd="0" presId="urn:microsoft.com/office/officeart/2005/8/layout/cycle7"/>
    <dgm:cxn modelId="{260D06DF-86E2-470B-BF34-20792B7A9C7D}" type="presOf" srcId="{68D4F2C9-0A86-4CDA-A9CB-BFF287C7CCB4}" destId="{F8C58B97-4639-452F-8FE1-5EC3B1BEFF80}" srcOrd="0" destOrd="0" presId="urn:microsoft.com/office/officeart/2005/8/layout/cycle7"/>
    <dgm:cxn modelId="{590FEDB6-325A-4EB8-8AE9-194AA4797F04}" srcId="{68D4F2C9-0A86-4CDA-A9CB-BFF287C7CCB4}" destId="{0D5BA451-789B-4878-8ED8-5B6F9ECEE567}" srcOrd="0" destOrd="0" parTransId="{21C77ECB-152C-436C-B2BB-581E75034CA4}" sibTransId="{626AB9CF-620A-47CD-957A-2CAA555542B1}"/>
    <dgm:cxn modelId="{EFDED600-E26E-4ECF-B3D9-8BEBA4DC3AF9}" srcId="{68D4F2C9-0A86-4CDA-A9CB-BFF287C7CCB4}" destId="{B53DFD91-5E45-4D67-9652-E0DBC6A99894}" srcOrd="1" destOrd="0" parTransId="{4F7EB283-3C91-476D-B417-E3DA03D9CEDF}" sibTransId="{356A960F-83D8-4B7D-BFB4-3DB7CFA7BEFB}"/>
    <dgm:cxn modelId="{2A716EF1-7B22-4E49-A946-AB3EF034F616}" type="presOf" srcId="{356A960F-83D8-4B7D-BFB4-3DB7CFA7BEFB}" destId="{7D983D84-1435-453B-B672-F300DD06FB17}" srcOrd="0" destOrd="0" presId="urn:microsoft.com/office/officeart/2005/8/layout/cycle7"/>
    <dgm:cxn modelId="{2B3CC7AC-01F1-4A08-B747-DCE8F61EDA5E}" srcId="{68D4F2C9-0A86-4CDA-A9CB-BFF287C7CCB4}" destId="{D68F5F52-F740-4936-85D7-00053764C7F2}" srcOrd="2" destOrd="0" parTransId="{D7B1C24D-071C-4144-A77D-37015555FCCF}" sibTransId="{4853D2C9-158D-4E14-82ED-CD97FBD2AAF8}"/>
    <dgm:cxn modelId="{E9C9FFA1-F309-45CB-BBEA-F2C0748ADA52}" type="presOf" srcId="{D68F5F52-F740-4936-85D7-00053764C7F2}" destId="{B85989B3-9E05-46F9-8BE1-EA357DE472AF}" srcOrd="0" destOrd="0" presId="urn:microsoft.com/office/officeart/2005/8/layout/cycle7"/>
    <dgm:cxn modelId="{AF1966CD-E50E-4206-AAF4-013AFE878BC3}" type="presOf" srcId="{356A960F-83D8-4B7D-BFB4-3DB7CFA7BEFB}" destId="{C4F147E7-3957-4947-A0FC-EBF687594213}" srcOrd="1" destOrd="0" presId="urn:microsoft.com/office/officeart/2005/8/layout/cycle7"/>
    <dgm:cxn modelId="{07C53704-4660-4414-8F74-BF92586B59DC}" type="presOf" srcId="{B53DFD91-5E45-4D67-9652-E0DBC6A99894}" destId="{A903CB88-93D6-4ADA-B444-775BC9DCE4D2}" srcOrd="0" destOrd="0" presId="urn:microsoft.com/office/officeart/2005/8/layout/cycle7"/>
    <dgm:cxn modelId="{6C8F66E2-3F54-4587-8DE4-90F82C73B74F}" type="presOf" srcId="{4853D2C9-158D-4E14-82ED-CD97FBD2AAF8}" destId="{25D6533F-846B-4DE0-8FC6-A625BC6DB5B6}" srcOrd="1" destOrd="0" presId="urn:microsoft.com/office/officeart/2005/8/layout/cycle7"/>
    <dgm:cxn modelId="{CDE0F0EE-201B-477D-9F27-B9F99B16157B}" type="presOf" srcId="{626AB9CF-620A-47CD-957A-2CAA555542B1}" destId="{C308DF71-F274-4216-92C0-CB61B855C30B}" srcOrd="1" destOrd="0" presId="urn:microsoft.com/office/officeart/2005/8/layout/cycle7"/>
    <dgm:cxn modelId="{168C8CBA-8980-446A-8510-824684705FA2}" type="presOf" srcId="{626AB9CF-620A-47CD-957A-2CAA555542B1}" destId="{3B990100-73E5-4D7E-B9A0-002E2DE71E9B}" srcOrd="0" destOrd="0" presId="urn:microsoft.com/office/officeart/2005/8/layout/cycle7"/>
    <dgm:cxn modelId="{5EFD739F-5D39-4C0A-B242-07D686C8CEA5}" type="presParOf" srcId="{F8C58B97-4639-452F-8FE1-5EC3B1BEFF80}" destId="{F9CD092F-6654-4AF3-8CFE-1148D641173F}" srcOrd="0" destOrd="0" presId="urn:microsoft.com/office/officeart/2005/8/layout/cycle7"/>
    <dgm:cxn modelId="{142E6F65-078E-405A-8B59-A9B34E9AB10F}" type="presParOf" srcId="{F8C58B97-4639-452F-8FE1-5EC3B1BEFF80}" destId="{3B990100-73E5-4D7E-B9A0-002E2DE71E9B}" srcOrd="1" destOrd="0" presId="urn:microsoft.com/office/officeart/2005/8/layout/cycle7"/>
    <dgm:cxn modelId="{4EED15C4-F6B3-45A1-AB26-45B08A3660E9}" type="presParOf" srcId="{3B990100-73E5-4D7E-B9A0-002E2DE71E9B}" destId="{C308DF71-F274-4216-92C0-CB61B855C30B}" srcOrd="0" destOrd="0" presId="urn:microsoft.com/office/officeart/2005/8/layout/cycle7"/>
    <dgm:cxn modelId="{C86C6B22-8D82-46EF-8299-418A9B736A90}" type="presParOf" srcId="{F8C58B97-4639-452F-8FE1-5EC3B1BEFF80}" destId="{A903CB88-93D6-4ADA-B444-775BC9DCE4D2}" srcOrd="2" destOrd="0" presId="urn:microsoft.com/office/officeart/2005/8/layout/cycle7"/>
    <dgm:cxn modelId="{9043C119-6C0A-41D3-853C-777EADE23EA7}" type="presParOf" srcId="{F8C58B97-4639-452F-8FE1-5EC3B1BEFF80}" destId="{7D983D84-1435-453B-B672-F300DD06FB17}" srcOrd="3" destOrd="0" presId="urn:microsoft.com/office/officeart/2005/8/layout/cycle7"/>
    <dgm:cxn modelId="{F2D071C4-58F6-44ED-98E3-F95157FAA80A}" type="presParOf" srcId="{7D983D84-1435-453B-B672-F300DD06FB17}" destId="{C4F147E7-3957-4947-A0FC-EBF687594213}" srcOrd="0" destOrd="0" presId="urn:microsoft.com/office/officeart/2005/8/layout/cycle7"/>
    <dgm:cxn modelId="{F7CA3293-B0E0-468D-BD40-8DD37EF46595}" type="presParOf" srcId="{F8C58B97-4639-452F-8FE1-5EC3B1BEFF80}" destId="{B85989B3-9E05-46F9-8BE1-EA357DE472AF}" srcOrd="4" destOrd="0" presId="urn:microsoft.com/office/officeart/2005/8/layout/cycle7"/>
    <dgm:cxn modelId="{E03495C1-6A27-47E7-A1C6-222850516734}" type="presParOf" srcId="{F8C58B97-4639-452F-8FE1-5EC3B1BEFF80}" destId="{9EF62825-A857-4D2A-83CF-42051E14849B}" srcOrd="5" destOrd="0" presId="urn:microsoft.com/office/officeart/2005/8/layout/cycle7"/>
    <dgm:cxn modelId="{5ED29F2F-52B9-4B39-94C2-D4218D174837}" type="presParOf" srcId="{9EF62825-A857-4D2A-83CF-42051E14849B}" destId="{25D6533F-846B-4DE0-8FC6-A625BC6DB5B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19AF67-9910-45D0-AF55-396A8332222E}">
      <dsp:nvSpPr>
        <dsp:cNvPr id="0" name=""/>
        <dsp:cNvSpPr/>
      </dsp:nvSpPr>
      <dsp:spPr>
        <a:xfrm>
          <a:off x="504035" y="0"/>
          <a:ext cx="5141371" cy="406400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E34855-F96C-49FD-B42A-C0D1826C29DD}">
      <dsp:nvSpPr>
        <dsp:cNvPr id="0" name=""/>
        <dsp:cNvSpPr/>
      </dsp:nvSpPr>
      <dsp:spPr>
        <a:xfrm>
          <a:off x="2113324" y="1224141"/>
          <a:ext cx="1925598" cy="162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OBJAWY </a:t>
          </a:r>
          <a:br>
            <a:rPr lang="pl-PL" sz="1800" kern="1200" dirty="0" smtClean="0"/>
          </a:br>
          <a:endParaRPr lang="pl-PL" sz="1800" kern="1200" dirty="0"/>
        </a:p>
      </dsp:txBody>
      <dsp:txXfrm>
        <a:off x="2113324" y="1224141"/>
        <a:ext cx="1925598" cy="1625600"/>
      </dsp:txXfrm>
    </dsp:sp>
    <dsp:sp modelId="{B9D9C749-8D57-43FF-9893-E0F1187DC9AB}">
      <dsp:nvSpPr>
        <dsp:cNvPr id="0" name=""/>
        <dsp:cNvSpPr/>
      </dsp:nvSpPr>
      <dsp:spPr>
        <a:xfrm>
          <a:off x="65613" y="1224141"/>
          <a:ext cx="1925598" cy="1625600"/>
        </a:xfrm>
        <a:prstGeom prst="roundRect">
          <a:avLst/>
        </a:prstGeom>
        <a:solidFill>
          <a:schemeClr val="accent3">
            <a:hueOff val="-2790486"/>
            <a:satOff val="-15286"/>
            <a:lumOff val="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CZYNNIKI STRESOGENNE</a:t>
          </a:r>
        </a:p>
      </dsp:txBody>
      <dsp:txXfrm>
        <a:off x="65613" y="1224141"/>
        <a:ext cx="1925598" cy="1625600"/>
      </dsp:txXfrm>
    </dsp:sp>
    <dsp:sp modelId="{DA50DDF1-39F0-4CB4-B4A5-0270AE00CE83}">
      <dsp:nvSpPr>
        <dsp:cNvPr id="0" name=""/>
        <dsp:cNvSpPr/>
      </dsp:nvSpPr>
      <dsp:spPr>
        <a:xfrm>
          <a:off x="4122255" y="1219199"/>
          <a:ext cx="1925598" cy="1625600"/>
        </a:xfrm>
        <a:prstGeom prst="roundRect">
          <a:avLst/>
        </a:prstGeom>
        <a:solidFill>
          <a:schemeClr val="accent3">
            <a:hueOff val="-5580973"/>
            <a:satOff val="-30571"/>
            <a:lumOff val="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STRATY EKONOMICZNE</a:t>
          </a:r>
          <a:endParaRPr lang="pl-PL" sz="1800" kern="1200" dirty="0"/>
        </a:p>
      </dsp:txBody>
      <dsp:txXfrm>
        <a:off x="4122255" y="1219199"/>
        <a:ext cx="1925598" cy="1625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178" cy="495850"/>
          </a:xfrm>
          <a:prstGeom prst="rect">
            <a:avLst/>
          </a:prstGeom>
        </p:spPr>
        <p:txBody>
          <a:bodyPr vert="horz" lIns="92202" tIns="46102" rIns="92202" bIns="46102" rtlCol="0"/>
          <a:lstStyle>
            <a:lvl1pPr algn="l">
              <a:buFont typeface="Arial" charset="0"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8734" y="1"/>
            <a:ext cx="2944178" cy="495850"/>
          </a:xfrm>
          <a:prstGeom prst="rect">
            <a:avLst/>
          </a:prstGeom>
        </p:spPr>
        <p:txBody>
          <a:bodyPr vert="horz" lIns="92202" tIns="46102" rIns="92202" bIns="46102" rtlCol="0"/>
          <a:lstStyle>
            <a:lvl1pPr algn="r">
              <a:buFont typeface="Arial" charset="0"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1F00855A-0428-4A91-8547-ABCA69BF6674}" type="datetimeFigureOut">
              <a:rPr lang="pl-PL"/>
              <a:pPr>
                <a:defRPr/>
              </a:pPr>
              <a:t>10.01.2019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2351"/>
            <a:ext cx="2944178" cy="497449"/>
          </a:xfrm>
          <a:prstGeom prst="rect">
            <a:avLst/>
          </a:prstGeom>
        </p:spPr>
        <p:txBody>
          <a:bodyPr vert="horz" lIns="92202" tIns="46102" rIns="92202" bIns="46102" rtlCol="0" anchor="b"/>
          <a:lstStyle>
            <a:lvl1pPr algn="l">
              <a:buFont typeface="Arial" charset="0"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8734" y="9432351"/>
            <a:ext cx="2944178" cy="497449"/>
          </a:xfrm>
          <a:prstGeom prst="rect">
            <a:avLst/>
          </a:prstGeom>
        </p:spPr>
        <p:txBody>
          <a:bodyPr vert="horz" lIns="92202" tIns="46102" rIns="92202" bIns="46102" rtlCol="0" anchor="b"/>
          <a:lstStyle>
            <a:lvl1pPr algn="r">
              <a:buFont typeface="Arial" charset="0"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9A7D03F8-6D51-4EA3-A746-28B5A6B203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83707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1"/>
            <a:ext cx="6794500" cy="9931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2202" tIns="46102" rIns="92202" bIns="46102" anchor="ctr"/>
          <a:lstStyle/>
          <a:p>
            <a:pPr>
              <a:buFont typeface="Arial" charset="0"/>
              <a:buNone/>
              <a:defRPr/>
            </a:pPr>
            <a:endParaRPr lang="pl-PL">
              <a:latin typeface="Arial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1"/>
            <a:ext cx="6794500" cy="9931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202" tIns="46102" rIns="92202" bIns="46102" anchor="ctr"/>
          <a:lstStyle/>
          <a:p>
            <a:pPr>
              <a:buFont typeface="Arial" charset="0"/>
              <a:buNone/>
              <a:defRPr/>
            </a:pPr>
            <a:endParaRPr lang="pl-PL">
              <a:latin typeface="Arial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1"/>
            <a:ext cx="6794500" cy="9931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202" tIns="46102" rIns="92202" bIns="46102" anchor="ctr"/>
          <a:lstStyle/>
          <a:p>
            <a:pPr>
              <a:buFont typeface="Arial" charset="0"/>
              <a:buNone/>
              <a:defRPr/>
            </a:pPr>
            <a:endParaRPr lang="pl-PL">
              <a:latin typeface="Arial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1"/>
            <a:ext cx="6794500" cy="9931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202" tIns="46102" rIns="92202" bIns="46102" anchor="ctr"/>
          <a:lstStyle/>
          <a:p>
            <a:pPr>
              <a:buFont typeface="Arial" charset="0"/>
              <a:buNone/>
              <a:defRPr/>
            </a:pPr>
            <a:endParaRPr lang="pl-PL">
              <a:latin typeface="Arial" charset="0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1"/>
            <a:ext cx="6794500" cy="9931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202" tIns="46102" rIns="92202" bIns="46102" anchor="ctr"/>
          <a:lstStyle/>
          <a:p>
            <a:pPr>
              <a:buFont typeface="Arial" charset="0"/>
              <a:buNone/>
              <a:defRPr/>
            </a:pPr>
            <a:endParaRPr lang="pl-PL">
              <a:latin typeface="Arial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1"/>
            <a:ext cx="6794500" cy="9931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202" tIns="46102" rIns="92202" bIns="46102" anchor="ctr"/>
          <a:lstStyle/>
          <a:p>
            <a:pPr>
              <a:buFont typeface="Arial" charset="0"/>
              <a:buNone/>
              <a:defRPr/>
            </a:pPr>
            <a:endParaRPr lang="pl-PL">
              <a:latin typeface="Arial" charset="0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1"/>
            <a:ext cx="6794500" cy="9931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202" tIns="46102" rIns="92202" bIns="46102" anchor="ctr"/>
          <a:lstStyle/>
          <a:p>
            <a:pPr>
              <a:buFont typeface="Arial" charset="0"/>
              <a:buNone/>
              <a:defRPr/>
            </a:pPr>
            <a:endParaRPr lang="pl-PL">
              <a:latin typeface="Arial" charset="0"/>
            </a:endParaRPr>
          </a:p>
        </p:txBody>
      </p:sp>
      <p:sp>
        <p:nvSpPr>
          <p:cNvPr id="124937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885988" y="-12812713"/>
            <a:ext cx="18072101" cy="13555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81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78815" y="4716976"/>
            <a:ext cx="5424154" cy="44562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3330798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A14DD-F984-4014-89B2-4C7F80E89B8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4335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40A2E-4C66-469B-8C70-A1B897B894E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5404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5036C-A7B2-4F74-865C-6B7F3D577BE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028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80A9D-A09D-4629-8721-83F8AEE573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1575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696B7-C26A-40F2-A4A0-81538734C54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80126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554B6-794F-4388-8B05-8B20E8CBCD4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567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20625-5D91-4241-8867-8617F0C3EF1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775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D63CF-79A8-4EE6-AAEA-9586F5A181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176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BE042-E5E2-472B-B133-29DFC48A487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3422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EB329-07E0-4B35-9146-4EFD81BA264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8428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A6F49-6BF5-4EB6-A1F4-0F441BF2186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0960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1E85DF-53A0-45F6-9C0C-E851DCA675A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1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8" r:id="rId1"/>
    <p:sldLayoutId id="2147484299" r:id="rId2"/>
    <p:sldLayoutId id="2147484300" r:id="rId3"/>
    <p:sldLayoutId id="2147484301" r:id="rId4"/>
    <p:sldLayoutId id="2147484302" r:id="rId5"/>
    <p:sldLayoutId id="2147484303" r:id="rId6"/>
    <p:sldLayoutId id="2147484304" r:id="rId7"/>
    <p:sldLayoutId id="2147484305" r:id="rId8"/>
    <p:sldLayoutId id="2147484306" r:id="rId9"/>
    <p:sldLayoutId id="2147484307" r:id="rId10"/>
    <p:sldLayoutId id="2147484308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357158" y="642918"/>
            <a:ext cx="8358246" cy="314327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Program zwalczania IBR/IPV oraz 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BVD/MD </a:t>
            </a:r>
            <a:b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</a:b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w </a:t>
            </a:r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stadach </a:t>
            </a: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bydła</a:t>
            </a:r>
            <a:b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</a:br>
            <a:endParaRPr lang="pl-P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395536" y="4779873"/>
            <a:ext cx="4786346" cy="571504"/>
          </a:xfrm>
        </p:spPr>
        <p:txBody>
          <a:bodyPr>
            <a:noAutofit/>
          </a:bodyPr>
          <a:lstStyle/>
          <a:p>
            <a:pPr algn="ctr"/>
            <a:endParaRPr lang="pl-PL" sz="2000" dirty="0" smtClean="0">
              <a:solidFill>
                <a:schemeClr val="bg1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7" name="Picture 6" descr="C:\Documents and Settings\wet\Moje dokumenty\Obrazy\Logo GIW\logo ostateczne 4a S.png">
            <a:extLst>
              <a:ext uri="{FF2B5EF4-FFF2-40B4-BE49-F238E27FC236}">
                <a16:creationId xmlns:a16="http://schemas.microsoft.com/office/drawing/2014/main" xmlns="" id="{6B72A8F0-A1A0-42E7-99FA-1F39FB7D8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6516216" y="4437112"/>
            <a:ext cx="2087893" cy="1879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6742" y="1412776"/>
            <a:ext cx="8786874" cy="4500594"/>
          </a:xfrm>
        </p:spPr>
        <p:txBody>
          <a:bodyPr>
            <a:normAutofit/>
          </a:bodyPr>
          <a:lstStyle/>
          <a:p>
            <a:pPr marL="446088" indent="-446088">
              <a:buClr>
                <a:srgbClr val="002F8E"/>
              </a:buClr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pl-PL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choroba rejestrowana </a:t>
            </a:r>
            <a:r>
              <a:rPr lang="pl-PL" sz="3000" dirty="0">
                <a:latin typeface="Arial" pitchFamily="34" charset="0"/>
                <a:cs typeface="Arial" pitchFamily="34" charset="0"/>
              </a:rPr>
              <a:t>- zał. III do ustawy „zakaźnej”,</a:t>
            </a:r>
          </a:p>
          <a:p>
            <a:pPr marL="446088" lvl="0" indent="-446088">
              <a:buClr>
                <a:srgbClr val="002F8E"/>
              </a:buClr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pl-PL" sz="3000" dirty="0">
                <a:latin typeface="Arial" pitchFamily="34" charset="0"/>
                <a:cs typeface="Arial" pitchFamily="34" charset="0"/>
              </a:rPr>
              <a:t>choroba podlegająca od 2010 r. badaniom kontrolnym (</a:t>
            </a:r>
            <a:r>
              <a:rPr lang="pl-PL" sz="3000" dirty="0" err="1">
                <a:latin typeface="Arial" pitchFamily="34" charset="0"/>
                <a:cs typeface="Arial" pitchFamily="34" charset="0"/>
              </a:rPr>
              <a:t>rozp</a:t>
            </a:r>
            <a:r>
              <a:rPr lang="pl-PL" sz="3000" dirty="0">
                <a:latin typeface="Arial" pitchFamily="34" charset="0"/>
                <a:cs typeface="Arial" pitchFamily="34" charset="0"/>
              </a:rPr>
              <a:t>. </a:t>
            </a:r>
            <a:r>
              <a:rPr lang="pl-PL" sz="3000" dirty="0" err="1">
                <a:latin typeface="Arial" pitchFamily="34" charset="0"/>
                <a:cs typeface="Arial" pitchFamily="34" charset="0"/>
              </a:rPr>
              <a:t>MRiRW</a:t>
            </a:r>
            <a:r>
              <a:rPr lang="pl-PL" sz="3000" dirty="0">
                <a:latin typeface="Arial" pitchFamily="34" charset="0"/>
                <a:cs typeface="Arial" pitchFamily="34" charset="0"/>
              </a:rPr>
              <a:t> z dnia z dnia 17 grudnia 2004 r.),  </a:t>
            </a:r>
            <a:endParaRPr lang="pl-PL" sz="3000" dirty="0"/>
          </a:p>
          <a:p>
            <a:pPr marL="446088" indent="-446088">
              <a:buClr>
                <a:srgbClr val="002F8E"/>
              </a:buClr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pl-PL" sz="3000" dirty="0" smtClean="0">
                <a:latin typeface="Arial" pitchFamily="34" charset="0"/>
                <a:cs typeface="Arial" pitchFamily="34" charset="0"/>
              </a:rPr>
              <a:t>choroba</a:t>
            </a:r>
            <a:r>
              <a:rPr lang="pl-PL" sz="3000" dirty="0">
                <a:latin typeface="Arial" pitchFamily="34" charset="0"/>
                <a:cs typeface="Arial" pitchFamily="34" charset="0"/>
              </a:rPr>
              <a:t>, dla której </a:t>
            </a:r>
            <a:r>
              <a:rPr lang="pl-PL" sz="3000" u="sng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 handlu wewnątrzunijnym obowiązują dodatkowe gwarancje </a:t>
            </a:r>
            <a:r>
              <a:rPr lang="pl-PL" sz="3000" dirty="0">
                <a:latin typeface="Arial" pitchFamily="34" charset="0"/>
                <a:cs typeface="Arial" pitchFamily="34" charset="0"/>
              </a:rPr>
              <a:t>(decyzja Komisji 2004/558/WE) </a:t>
            </a:r>
          </a:p>
          <a:p>
            <a:pPr>
              <a:buNone/>
            </a:pP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-24415" y="332656"/>
            <a:ext cx="9133998" cy="545162"/>
            <a:chOff x="10001" y="144011"/>
            <a:chExt cx="9133998" cy="545162"/>
          </a:xfrm>
        </p:grpSpPr>
        <p:sp>
          <p:nvSpPr>
            <p:cNvPr id="5" name="Prostokąt zaokrąglony 4"/>
            <p:cNvSpPr/>
            <p:nvPr/>
          </p:nvSpPr>
          <p:spPr>
            <a:xfrm>
              <a:off x="10001" y="144011"/>
              <a:ext cx="9133998" cy="545162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Prostokąt 5"/>
            <p:cNvSpPr/>
            <p:nvPr/>
          </p:nvSpPr>
          <p:spPr>
            <a:xfrm>
              <a:off x="25968" y="159978"/>
              <a:ext cx="9102064" cy="5132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800" kern="1200" dirty="0">
                  <a:latin typeface="Arial" pitchFamily="34" charset="0"/>
                  <a:cs typeface="Arial" pitchFamily="34" charset="0"/>
                </a:rPr>
                <a:t>Uregulowania prawne dot. </a:t>
              </a:r>
              <a:r>
                <a:rPr lang="pl-PL" sz="2800" kern="1200" dirty="0" smtClean="0">
                  <a:latin typeface="Arial" pitchFamily="34" charset="0"/>
                  <a:cs typeface="Arial" pitchFamily="34" charset="0"/>
                </a:rPr>
                <a:t>IBR/IPV</a:t>
              </a:r>
              <a:endParaRPr lang="pl-PL" sz="2800" kern="12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5712" y="404664"/>
            <a:ext cx="8572560" cy="928694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Decyzja Komisji 2004/558/WE</a:t>
            </a:r>
            <a:endParaRPr lang="pl-PL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340768"/>
            <a:ext cx="8822214" cy="5017190"/>
          </a:xfrm>
        </p:spPr>
        <p:txBody>
          <a:bodyPr>
            <a:normAutofit/>
          </a:bodyPr>
          <a:lstStyle/>
          <a:p>
            <a:pPr marL="357188" indent="-357188">
              <a:buClr>
                <a:srgbClr val="002F8E"/>
              </a:buClr>
              <a:buFont typeface="Courier New" panose="02070309020205020404" pitchFamily="49" charset="0"/>
              <a:buChar char="o"/>
            </a:pPr>
            <a:endParaRPr lang="pl-PL" sz="2600" dirty="0" smtClean="0">
              <a:latin typeface="Century Gothic" panose="020B0502020202020204" pitchFamily="34" charset="0"/>
              <a:cs typeface="Arial" pitchFamily="34" charset="0"/>
            </a:endParaRPr>
          </a:p>
          <a:p>
            <a:pPr marL="357188" indent="-357188"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2600" dirty="0" smtClean="0">
                <a:latin typeface="Century Gothic" panose="020B0502020202020204" pitchFamily="34" charset="0"/>
                <a:cs typeface="Arial" pitchFamily="34" charset="0"/>
              </a:rPr>
              <a:t>określa </a:t>
            </a:r>
            <a:r>
              <a:rPr lang="pl-PL" sz="2600" dirty="0">
                <a:latin typeface="Century Gothic" panose="020B0502020202020204" pitchFamily="34" charset="0"/>
                <a:cs typeface="Arial" pitchFamily="34" charset="0"/>
              </a:rPr>
              <a:t>wykaz państw członkowskich lub ich regionów </a:t>
            </a:r>
            <a:r>
              <a:rPr lang="pl-PL" sz="2600" b="1" u="sng" dirty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rPr>
              <a:t>prowadzących zatwierdzony program</a:t>
            </a:r>
            <a:r>
              <a:rPr lang="pl-PL" sz="2600" b="1" dirty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pl-PL" sz="26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rPr>
              <a:t>zwalczania IBR/IPV:</a:t>
            </a:r>
          </a:p>
          <a:p>
            <a:pPr marL="0" indent="0">
              <a:buClr>
                <a:srgbClr val="002F8E"/>
              </a:buClr>
              <a:buNone/>
            </a:pPr>
            <a:endParaRPr lang="pl-PL" sz="2600" b="1" dirty="0" smtClean="0">
              <a:solidFill>
                <a:srgbClr val="C00000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marL="0" indent="0">
              <a:buClr>
                <a:srgbClr val="002F8E"/>
              </a:buClr>
              <a:buNone/>
            </a:pPr>
            <a:endParaRPr lang="pl-PL" sz="2600" dirty="0">
              <a:latin typeface="Century Gothic" panose="020B0502020202020204" pitchFamily="34" charset="0"/>
              <a:cs typeface="Arial" pitchFamily="34" charset="0"/>
            </a:endParaRPr>
          </a:p>
          <a:p>
            <a:pPr marL="357188" indent="-357188">
              <a:buClr>
                <a:srgbClr val="002F8E"/>
              </a:buClr>
              <a:buFont typeface="Courier New" panose="02070309020205020404" pitchFamily="49" charset="0"/>
              <a:buChar char="o"/>
            </a:pPr>
            <a:endParaRPr lang="pl-PL" sz="2600" dirty="0" smtClean="0">
              <a:latin typeface="Century Gothic" panose="020B0502020202020204" pitchFamily="34" charset="0"/>
              <a:cs typeface="Arial" pitchFamily="34" charset="0"/>
            </a:endParaRPr>
          </a:p>
          <a:p>
            <a:pPr marL="357188" indent="-357188">
              <a:buClr>
                <a:srgbClr val="002F8E"/>
              </a:buClr>
              <a:buFont typeface="Courier New" panose="02070309020205020404" pitchFamily="49" charset="0"/>
              <a:buChar char="o"/>
            </a:pPr>
            <a:endParaRPr lang="pl-PL" sz="2600" dirty="0"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82677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572560" cy="928694"/>
          </a:xfrm>
        </p:spPr>
        <p:txBody>
          <a:bodyPr>
            <a:normAutofit/>
          </a:bodyPr>
          <a:lstStyle/>
          <a:p>
            <a:pPr algn="ctr"/>
            <a:r>
              <a:rPr lang="pl-PL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Decyzja Komisji 2004/558/WE</a:t>
            </a:r>
            <a:endParaRPr lang="pl-PL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340768"/>
            <a:ext cx="8822214" cy="5017190"/>
          </a:xfrm>
        </p:spPr>
        <p:txBody>
          <a:bodyPr>
            <a:normAutofit/>
          </a:bodyPr>
          <a:lstStyle/>
          <a:p>
            <a:pPr marL="0" indent="0">
              <a:buClr>
                <a:srgbClr val="002F8E"/>
              </a:buClr>
              <a:buNone/>
            </a:pPr>
            <a:endParaRPr lang="pl-PL" sz="2600" dirty="0">
              <a:latin typeface="Century Gothic" panose="020B0502020202020204" pitchFamily="34" charset="0"/>
              <a:cs typeface="Arial" pitchFamily="34" charset="0"/>
            </a:endParaRPr>
          </a:p>
          <a:p>
            <a:pPr marL="357188" indent="-357188"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2600" dirty="0" smtClean="0">
                <a:latin typeface="Century Gothic" panose="020B0502020202020204" pitchFamily="34" charset="0"/>
                <a:cs typeface="Arial" pitchFamily="34" charset="0"/>
              </a:rPr>
              <a:t>określa wykaz </a:t>
            </a:r>
            <a:r>
              <a:rPr lang="pl-PL" sz="26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rPr>
              <a:t>państw członkowskich lub ich regionów </a:t>
            </a:r>
            <a:r>
              <a:rPr lang="pl-PL" sz="2600" b="1" u="sng" dirty="0" smtClean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rPr>
              <a:t>wolnych</a:t>
            </a:r>
            <a:r>
              <a:rPr lang="pl-PL" sz="26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rPr>
              <a:t> od </a:t>
            </a:r>
            <a:r>
              <a:rPr lang="pl-PL" sz="24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rPr>
              <a:t>IBR/IPV:</a:t>
            </a:r>
          </a:p>
          <a:p>
            <a:pPr marL="0" indent="0">
              <a:buClr>
                <a:srgbClr val="002F8E"/>
              </a:buClr>
              <a:buNone/>
            </a:pPr>
            <a:endParaRPr lang="pl-PL" sz="2400" b="1" dirty="0">
              <a:solidFill>
                <a:srgbClr val="C00000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87751"/>
            <a:ext cx="79724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31952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Przepisy prawne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2143116"/>
            <a:ext cx="8572560" cy="45005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3200" b="1" dirty="0">
                <a:latin typeface="Arial" pitchFamily="34" charset="0"/>
                <a:cs typeface="Arial" pitchFamily="34" charset="0"/>
              </a:rPr>
              <a:t>BVD-MD:</a:t>
            </a:r>
            <a:endParaRPr lang="pl-PL" sz="3200" dirty="0">
              <a:latin typeface="Arial" pitchFamily="34" charset="0"/>
              <a:cs typeface="Arial" pitchFamily="34" charset="0"/>
            </a:endParaRPr>
          </a:p>
          <a:p>
            <a:pPr marL="357188" indent="-357188">
              <a:buClr>
                <a:srgbClr val="002F8E"/>
              </a:buClr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pl-PL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brak unijnych uregulowań prawnych</a:t>
            </a:r>
            <a:r>
              <a:rPr lang="pl-PL" sz="32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Clr>
                <a:srgbClr val="002F8E"/>
              </a:buClr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pl-PL" sz="3200" dirty="0">
                <a:latin typeface="Arial" pitchFamily="34" charset="0"/>
                <a:cs typeface="Arial" pitchFamily="34" charset="0"/>
              </a:rPr>
              <a:t>od 2012 r. choroba</a:t>
            </a:r>
            <a:r>
              <a:rPr lang="pl-PL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podlega obowiązkowi rejestracji </a:t>
            </a:r>
            <a:r>
              <a:rPr lang="pl-PL" sz="3200" dirty="0">
                <a:latin typeface="Arial" pitchFamily="34" charset="0"/>
                <a:cs typeface="Arial" pitchFamily="34" charset="0"/>
              </a:rPr>
              <a:t>w PL - rozporządzenie Ministra Rolnictwa i Rozwoju Wsi z dnia 19 listopada 2012r. w sprawie określenia wykazu chorób zakaźnych zwierząt podlegających obowiązkowi rejestracji (Dz. U. z 2012 roku, poz. 1304). </a:t>
            </a:r>
          </a:p>
          <a:p>
            <a:pPr>
              <a:buNone/>
            </a:pPr>
            <a:endParaRPr lang="pl-PL" dirty="0"/>
          </a:p>
        </p:txBody>
      </p:sp>
      <p:grpSp>
        <p:nvGrpSpPr>
          <p:cNvPr id="4" name="Grupa 3"/>
          <p:cNvGrpSpPr/>
          <p:nvPr/>
        </p:nvGrpSpPr>
        <p:grpSpPr>
          <a:xfrm>
            <a:off x="10002" y="1428736"/>
            <a:ext cx="9133998" cy="545162"/>
            <a:chOff x="10001" y="144011"/>
            <a:chExt cx="9133998" cy="545162"/>
          </a:xfrm>
        </p:grpSpPr>
        <p:sp>
          <p:nvSpPr>
            <p:cNvPr id="5" name="Prostokąt zaokrąglony 4"/>
            <p:cNvSpPr/>
            <p:nvPr/>
          </p:nvSpPr>
          <p:spPr>
            <a:xfrm>
              <a:off x="10001" y="144011"/>
              <a:ext cx="9133998" cy="545162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Prostokąt 5"/>
            <p:cNvSpPr/>
            <p:nvPr/>
          </p:nvSpPr>
          <p:spPr>
            <a:xfrm>
              <a:off x="25968" y="159978"/>
              <a:ext cx="9102064" cy="5132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800" kern="1200" dirty="0">
                  <a:latin typeface="Arial" pitchFamily="34" charset="0"/>
                  <a:cs typeface="Arial" pitchFamily="34" charset="0"/>
                </a:rPr>
                <a:t>Uregulowania prawne dot. BVD-MD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ZWALCZANIA </a:t>
            </a:r>
            <a:r>
              <a:rPr lang="pl-PL" sz="3200" dirty="0" smtClean="0"/>
              <a:t>IBR/IPV </a:t>
            </a:r>
            <a:r>
              <a:rPr lang="pl-PL" sz="3200" dirty="0" err="1" smtClean="0"/>
              <a:t>orAZ</a:t>
            </a:r>
            <a:r>
              <a:rPr lang="pl-PL" sz="3200" dirty="0" smtClean="0"/>
              <a:t> BVD/MD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xmlns="" val="1050875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Century Gothic" panose="020B0502020202020204" pitchFamily="34" charset="0"/>
              </a:rPr>
              <a:t>PODSTAWA PRAWNA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>
                <a:latin typeface="Century Gothic" panose="020B0502020202020204" pitchFamily="34" charset="0"/>
              </a:rPr>
              <a:t>Rozporządzenie</a:t>
            </a:r>
            <a:r>
              <a:rPr lang="pl-PL" sz="2000" dirty="0" smtClean="0">
                <a:latin typeface="Century Gothic" panose="020B0502020202020204" pitchFamily="34" charset="0"/>
              </a:rPr>
              <a:t> Ministra Rolnictwa i Rozwoju Wsi z dnia 4 sierpnia 2017 roku </a:t>
            </a:r>
            <a:r>
              <a:rPr lang="pl-PL" sz="2000" b="1" dirty="0" smtClean="0">
                <a:latin typeface="Century Gothic" panose="020B0502020202020204" pitchFamily="34" charset="0"/>
              </a:rPr>
              <a:t>w sprawie wprowadzenia programu zwalczania </a:t>
            </a:r>
            <a:r>
              <a:rPr lang="pl-PL" sz="2000" dirty="0" smtClean="0">
                <a:latin typeface="Century Gothic" panose="020B0502020202020204" pitchFamily="34" charset="0"/>
              </a:rPr>
              <a:t>zakaźnego zapalenia nosa i tchawicy/otrętu bydła oraz wirusowej biegunki bydła i choroby błon śluzowych w wybranych stadach bydła </a:t>
            </a:r>
          </a:p>
          <a:p>
            <a:pPr marL="0" indent="0">
              <a:buNone/>
            </a:pPr>
            <a:r>
              <a:rPr lang="pl-PL" sz="2000" dirty="0" smtClean="0">
                <a:latin typeface="Century Gothic" panose="020B0502020202020204" pitchFamily="34" charset="0"/>
              </a:rPr>
              <a:t>   (Dz. U. 2017 poz. 1722)</a:t>
            </a:r>
            <a:endParaRPr lang="pl-PL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119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008112"/>
          </a:xfrm>
        </p:spPr>
        <p:txBody>
          <a:bodyPr>
            <a:noAutofit/>
          </a:bodyPr>
          <a:lstStyle/>
          <a:p>
            <a:pPr algn="ctr"/>
            <a:r>
              <a:rPr lang="pl-PL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 zwalczania – podstawa prawna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4799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Art. 57 d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ustawy o ochronie zdrowia zwierząt oraz zwalczaniu chorób zakaźnych zwierząt:</a:t>
            </a:r>
          </a:p>
          <a:p>
            <a:pPr marL="812800" indent="-457200"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GLW może opracować program </a:t>
            </a:r>
            <a:r>
              <a:rPr lang="pl-PL" sz="2800" b="1" dirty="0">
                <a:latin typeface="Arial" pitchFamily="34" charset="0"/>
                <a:cs typeface="Arial" pitchFamily="34" charset="0"/>
              </a:rPr>
              <a:t>na wniosek organizacji zrzeszającej podmioty prowadzące działalność w zakresie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 utrzymywania zwierząt gospodarskich,</a:t>
            </a:r>
          </a:p>
          <a:p>
            <a:pPr marL="812800" indent="-457200"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Minister właściwy ds. rolnictwa może wdrożyć program w drodze rozporządzenia,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125908"/>
          </a:xfrm>
        </p:spPr>
        <p:txBody>
          <a:bodyPr>
            <a:noAutofit/>
          </a:bodyPr>
          <a:lstStyle/>
          <a:p>
            <a:pPr algn="ctr"/>
            <a:r>
              <a:rPr lang="pl-PL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Informacje ogólne nt. </a:t>
            </a:r>
            <a:br>
              <a:rPr lang="pl-PL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l-PL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opracowanego programu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571612"/>
            <a:ext cx="8786874" cy="5072098"/>
          </a:xfrm>
        </p:spPr>
        <p:txBody>
          <a:bodyPr>
            <a:normAutofit/>
          </a:bodyPr>
          <a:lstStyle/>
          <a:p>
            <a:pPr marL="446088" indent="-446088">
              <a:lnSpc>
                <a:spcPct val="110000"/>
              </a:lnSpc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opracowany na </a:t>
            </a:r>
            <a:r>
              <a:rPr lang="pl-PL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wniosek Polskiej  Federacji Hodowców Bydła Mlecznego i Producentów Mleka (</a:t>
            </a:r>
            <a:r>
              <a:rPr lang="pl-PL" sz="28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PFHBiPM</a:t>
            </a:r>
            <a:r>
              <a:rPr lang="pl-PL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),</a:t>
            </a:r>
          </a:p>
          <a:p>
            <a:pPr marL="446088" indent="-446088">
              <a:lnSpc>
                <a:spcPct val="110000"/>
              </a:lnSpc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opracowany przez </a:t>
            </a:r>
            <a:r>
              <a:rPr lang="pl-PL" sz="2800" dirty="0" err="1">
                <a:latin typeface="Arial" pitchFamily="34" charset="0"/>
                <a:cs typeface="Arial" pitchFamily="34" charset="0"/>
              </a:rPr>
              <a:t>PIWet-PIB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 w Puławach, uzupełniony przez GLW,</a:t>
            </a:r>
          </a:p>
          <a:p>
            <a:pPr marL="446088" indent="-446088">
              <a:lnSpc>
                <a:spcPct val="110000"/>
              </a:lnSpc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złożony z 2 części – dotyczącej IBR/IPV oraz BVD MD (realizowane razem lub osobno)</a:t>
            </a:r>
          </a:p>
          <a:p>
            <a:pPr marL="446088" indent="-446088">
              <a:lnSpc>
                <a:spcPct val="110000"/>
              </a:lnSpc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w części dotyczącej IBR - oparty o wymagania zał. III do decyzji Komisji nr 2004/558/WE, 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0FAD0C9-1A5E-4E9A-9159-0B7B750D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CEL  programu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862E538-686F-484A-BBAB-737424B20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84784"/>
            <a:ext cx="7772400" cy="489654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1900" b="1" dirty="0" smtClean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rozpoznanie </a:t>
            </a:r>
            <a:r>
              <a:rPr lang="pl-PL" sz="1900" b="1" dirty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poprawa sytuacji epizootycznej </a:t>
            </a:r>
            <a:r>
              <a:rPr lang="pl-PL" sz="1900" dirty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odniesieniu do IBR/IPV i/lub BVD MD w stadach bydła objętych programem. </a:t>
            </a:r>
            <a:endParaRPr lang="pl-PL" sz="19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1900" dirty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konsekwencji </a:t>
            </a:r>
            <a:r>
              <a:rPr lang="pl-PL" sz="1900" b="1" dirty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stada te będą spełniały wymagania dla uznania ich za </a:t>
            </a:r>
            <a:r>
              <a:rPr lang="pl-PL" sz="1900" b="1" u="sng" dirty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wolne</a:t>
            </a:r>
            <a:r>
              <a:rPr lang="pl-PL" sz="1900" dirty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od IBR/IPV i/lub BVD MD, co po pozytywnej kontroli PLW będzie mogło zostać potwierdzone </a:t>
            </a:r>
            <a:r>
              <a:rPr lang="pl-PL" sz="1900" b="1" dirty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decyzją administracyjną. 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Clr>
                <a:srgbClr val="002F8E"/>
              </a:buClr>
              <a:buNone/>
            </a:pPr>
            <a:r>
              <a:rPr lang="pl-PL" sz="1900" b="1" dirty="0">
                <a:latin typeface="Century Gothic" panose="020B0502020202020204" pitchFamily="34" charset="0"/>
                <a:cs typeface="Arial" panose="020B0604020202020204" pitchFamily="34" charset="0"/>
              </a:rPr>
              <a:t>Rozpoczęcie programu: </a:t>
            </a:r>
            <a:r>
              <a:rPr lang="pl-PL" sz="1900" dirty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 stycznia 2018 r.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9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Przystąpienie do programu: </a:t>
            </a:r>
            <a:r>
              <a:rPr lang="pl-PL" sz="1900" dirty="0" smtClean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DOBROWOLNE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9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Koszty </a:t>
            </a:r>
            <a:r>
              <a:rPr lang="pl-PL" sz="19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programu:</a:t>
            </a:r>
            <a:endParaRPr lang="pl-PL" sz="19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19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Koszty realizacji programu, w tym koszty pobierania próbek i badań laboratoryjnych próbek oraz koszty nadzoru sprawowanego przez organy Inspekcji Weterynaryjnej, ponoszą posiadacze zwierząt, którzy uczestniczą w programie.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110971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22214" cy="1096650"/>
          </a:xfrm>
        </p:spPr>
        <p:txBody>
          <a:bodyPr>
            <a:noAutofit/>
          </a:bodyPr>
          <a:lstStyle/>
          <a:p>
            <a:pPr algn="ctr"/>
            <a:r>
              <a:rPr lang="pl-PL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UCZESTNICTWO W PROGRAMIE</a:t>
            </a:r>
            <a:endParaRPr lang="pl-PL" sz="3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087488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1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 </a:t>
            </a:r>
            <a:r>
              <a:rPr lang="pl-PL" sz="1800" dirty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programie mogą uczestniczyć stada bydła zarejestrowane zgodnie z ustawą z dnia 2 kwietnia 2004 r. o systemie identyfikacji i rejestracji zwierząt (Dz. U. z 2017 r. poz. 546), które </a:t>
            </a:r>
            <a:r>
              <a:rPr lang="pl-PL" sz="18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posiadacz bydła zgłosi do uczestnictwa w programie. </a:t>
            </a:r>
            <a:endParaRPr lang="pl-PL" sz="1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18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zgłoszenia należy dokonać </a:t>
            </a:r>
            <a:r>
              <a:rPr lang="pl-PL" sz="1800" b="1" u="sng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powiatowego lekarza weterynarii</a:t>
            </a:r>
            <a:r>
              <a:rPr lang="pl-PL" sz="18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właściwego dla miejsca siedziby stada </a:t>
            </a:r>
            <a:r>
              <a:rPr lang="pl-PL" sz="1800" b="1" u="sng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 pośrednictwem lekarza weterynarii zwyczajowo opiekującego się stadem</a:t>
            </a:r>
            <a:r>
              <a:rPr lang="pl-PL" sz="18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pl-PL" sz="18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uczestnictwa w programie od </a:t>
            </a:r>
            <a:r>
              <a:rPr lang="pl-PL" sz="1800" dirty="0" smtClean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2019 roku należy </a:t>
            </a:r>
            <a:r>
              <a:rPr lang="pl-PL" sz="18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zgłosić się najpóźniej </a:t>
            </a:r>
            <a:r>
              <a:rPr lang="pl-PL" sz="1800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dnia 31 grudnia </a:t>
            </a:r>
            <a:r>
              <a:rPr lang="pl-PL" sz="1800" dirty="0" smtClean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2018 </a:t>
            </a:r>
            <a:r>
              <a:rPr lang="pl-PL" sz="1800" dirty="0">
                <a:solidFill>
                  <a:srgbClr val="FF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nowe stada mogą być zgłaszane do programu pod koniec każdego roku kalendarzowego tak, aby w nowym roku kalendarzowym mogły przystąpić one do realizacji programu,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18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posiadacz bydła może zrezygnować z uczestnictwa w programie w trakcie jego realizacji (pisemnie, za pośrednictwem lekarza weterynarii).</a:t>
            </a:r>
            <a:endParaRPr lang="pl-PL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6624736" cy="1296144"/>
          </a:xfrm>
        </p:spPr>
        <p:txBody>
          <a:bodyPr>
            <a:normAutofit/>
          </a:bodyPr>
          <a:lstStyle/>
          <a:p>
            <a:r>
              <a:rPr lang="pl-PL" sz="4400" dirty="0" smtClean="0"/>
              <a:t>ZAGADNIENIA</a:t>
            </a:r>
            <a:endParaRPr lang="pl-PL" sz="4400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064896" cy="4392488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l-PL" sz="2400" b="1" dirty="0" smtClean="0"/>
              <a:t>CHARAKTERYSTYKA CHORÓB </a:t>
            </a:r>
            <a:br>
              <a:rPr lang="pl-PL" sz="2400" b="1" dirty="0" smtClean="0"/>
            </a:br>
            <a:r>
              <a:rPr lang="pl-PL" sz="2400" b="1" dirty="0" smtClean="0"/>
              <a:t>- ZAGROŻENIA, SKUTKI DLA STADA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l-PL" sz="2400" b="1" dirty="0" smtClean="0"/>
              <a:t>AKTUALNE PRZEPISY PRAWA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pl-PL" sz="2400" b="1" dirty="0" smtClean="0"/>
              <a:t>PROGRAM ZWALCZANIA: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CEL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ZASADY PROGRAMU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WARUNKI PROGRAMU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l-PL" sz="2400" dirty="0" smtClean="0"/>
              <a:t>ZASADY PRZEMIESZCZEŃ</a:t>
            </a:r>
          </a:p>
        </p:txBody>
      </p:sp>
    </p:spTree>
    <p:extLst>
      <p:ext uri="{BB962C8B-B14F-4D97-AF65-F5344CB8AC3E}">
        <p14:creationId xmlns:p14="http://schemas.microsoft.com/office/powerpoint/2010/main" xmlns="" val="906981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2BDB213-23EC-4A82-8E6F-15FB4A821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080120"/>
          </a:xfrm>
        </p:spPr>
        <p:txBody>
          <a:bodyPr>
            <a:noAutofit/>
          </a:bodyPr>
          <a:lstStyle/>
          <a:p>
            <a:pPr algn="ctr"/>
            <a:r>
              <a:rPr lang="pl-PL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REALIZACJA PROGRAMU</a:t>
            </a:r>
            <a:endParaRPr 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308984-3F06-41C8-9DDF-84BC1C9FE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350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 </a:t>
            </a:r>
            <a:r>
              <a:rPr lang="pl-PL" sz="3500" dirty="0">
                <a:solidFill>
                  <a:srgbClr val="000000">
                    <a:lumMod val="85000"/>
                    <a:lumOff val="15000"/>
                  </a:srgb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prawidłową realizację programu odpowiada </a:t>
            </a:r>
            <a:r>
              <a:rPr lang="pl-PL" sz="3500" dirty="0">
                <a:solidFill>
                  <a:schemeClr val="tx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posiadacz bydła</a:t>
            </a:r>
            <a:r>
              <a:rPr lang="pl-PL" sz="3500" dirty="0">
                <a:solidFill>
                  <a:srgbClr val="000000">
                    <a:lumMod val="85000"/>
                    <a:lumOff val="15000"/>
                  </a:srgb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którego stado zostało objęte programem</a:t>
            </a:r>
            <a:endParaRPr lang="pl-PL" sz="35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35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próbki pobiera i przesyła do laboratorium</a:t>
            </a:r>
            <a:r>
              <a:rPr lang="pl-PL" sz="35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lekarz weterynarii opiekujący się stadem.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35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hodowca ma obowiązek przed rozpoczęciem realizacji programu przekazać PLW dane dotyczące lekarza weterynarii, który będzie pobierał próbki tj. </a:t>
            </a:r>
            <a:r>
              <a:rPr lang="pl-PL" sz="3500" u="sng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imię, nazwisko i numer prawa wykonywania zawodu </a:t>
            </a:r>
            <a:r>
              <a:rPr lang="pl-PL" sz="35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(nie musi być to ten sam lekarz, który zgłosił wcześniej do powiatowego lekarza weterynarii chęć przystąpienia hodowcy do uczestnictwa w programie).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35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każdej zmianie lekarza weterynarii należy niezwłocznie informować PLW.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35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hodowca ma obowiązek prowadzenia tzw. </a:t>
            </a:r>
            <a:r>
              <a:rPr lang="pl-PL" sz="3500" dirty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karty zdrowia bydła </a:t>
            </a:r>
            <a:r>
              <a:rPr lang="pl-PL" sz="35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dla każdej </a:t>
            </a:r>
            <a:r>
              <a:rPr lang="pl-PL" sz="3500" dirty="0"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sztuki bydła w stadzie, którą należy uzyskać od PLW. KZB może być prowadzona w formie papierowej lub elektronicznej. KZB uzupełnia i aktualizuje, we współpracy z lekarzem weterynarii opiekującym się stadem, oraz przechowuje posiadacz bydła. </a:t>
            </a:r>
            <a:r>
              <a:rPr lang="pl-PL" sz="35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karcie tej są dokumentowane m.in. wyniki programu.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3500" dirty="0" smtClean="0">
                <a:solidFill>
                  <a:srgbClr val="C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Kartę wydaje PLW</a:t>
            </a:r>
            <a:endParaRPr lang="pl-PL" sz="3500" dirty="0">
              <a:solidFill>
                <a:srgbClr val="C00000"/>
              </a:solidFill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Clr>
                <a:srgbClr val="002F8E"/>
              </a:buClr>
              <a:buNone/>
            </a:pPr>
            <a:endParaRPr lang="pl-PL" sz="3500" dirty="0">
              <a:latin typeface="Century Gothic" panose="020B0502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0637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1942C5B-AE5B-44FF-8E6B-83CCCD65F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988" y="256326"/>
            <a:ext cx="8136904" cy="1080120"/>
          </a:xfrm>
        </p:spPr>
        <p:txBody>
          <a:bodyPr>
            <a:normAutofit fontScale="90000"/>
          </a:bodyPr>
          <a:lstStyle/>
          <a:p>
            <a:r>
              <a:rPr lang="pl-PL" sz="3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Informacje </a:t>
            </a:r>
            <a:r>
              <a:rPr lang="pl-PL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ogólne</a:t>
            </a:r>
            <a:br>
              <a:rPr lang="pl-PL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l-PL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NA TEMAT programu</a:t>
            </a:r>
            <a:endParaRPr lang="pl-PL" dirty="0"/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xmlns="" id="{30FF08D1-CB4A-4BBE-81B3-E40F64E350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4606113"/>
              </p:ext>
            </p:extLst>
          </p:nvPr>
        </p:nvGraphicFramePr>
        <p:xfrm>
          <a:off x="1115616" y="1362947"/>
          <a:ext cx="6732748" cy="3859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xmlns="" id="{98605197-D95C-41C5-9DB7-0150BA636B2A}"/>
              </a:ext>
            </a:extLst>
          </p:cNvPr>
          <p:cNvSpPr txBox="1"/>
          <p:nvPr/>
        </p:nvSpPr>
        <p:spPr>
          <a:xfrm>
            <a:off x="2692232" y="5390892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Współpraca przy zgłoszeniu/rezygnacji z programu, podczas zwalczania i uzupełniania karty zdrowia bydła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xmlns="" id="{C4B868BB-C8A8-4DAD-9CF1-98E479A13B31}"/>
              </a:ext>
            </a:extLst>
          </p:cNvPr>
          <p:cNvSpPr txBox="1"/>
          <p:nvPr/>
        </p:nvSpPr>
        <p:spPr>
          <a:xfrm>
            <a:off x="6228184" y="2831123"/>
            <a:ext cx="2733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Zgłoszenie/rezygnacja hodowcy z uczestnictwa w programie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9B3A07CE-11A0-485D-B24B-3C1769D13940}"/>
              </a:ext>
            </a:extLst>
          </p:cNvPr>
          <p:cNvSpPr txBox="1"/>
          <p:nvPr/>
        </p:nvSpPr>
        <p:spPr>
          <a:xfrm>
            <a:off x="495988" y="2796383"/>
            <a:ext cx="26542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Przekazanie danych o lek. wet. (+ ew. zmiany) wniosek o uwolnienie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55987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129CE9D-266C-451E-9694-A71173EAF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78098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Karta zdrowia bydła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xmlns="" id="{2499027F-A22A-467E-BBFD-21014FB9E602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761" t="29516" r="44837" b="14689"/>
          <a:stretch/>
        </p:blipFill>
        <p:spPr bwMode="auto">
          <a:xfrm>
            <a:off x="323529" y="1170878"/>
            <a:ext cx="8496944" cy="52104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407708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A6E08A3-C77E-4C83-A775-EAF06D062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04664"/>
            <a:ext cx="8280920" cy="864096"/>
          </a:xfrm>
        </p:spPr>
        <p:txBody>
          <a:bodyPr>
            <a:normAutofit/>
          </a:bodyPr>
          <a:lstStyle/>
          <a:p>
            <a:r>
              <a:rPr lang="pl-PL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0494D6B-0F94-46B3-8E1F-4858632CF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41112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Badania serologiczne </a:t>
            </a:r>
          </a:p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ZHW wyznaczone przez GLW spośród laboratoriów akredytowanych (IBR/IPV: ELISA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IgB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IgE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w krwi i mleku; BVD MD: badania serologiczne w celu wykrycia przeciwciał, stałe monitorowanie choroby)</a:t>
            </a:r>
          </a:p>
          <a:p>
            <a:pPr marL="0" indent="0"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Badania wirusologiczne </a:t>
            </a:r>
          </a:p>
          <a:p>
            <a:pPr marL="0" indent="0">
              <a:buNone/>
            </a:pP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PIWet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– PIB w Puławach (BVD MD: wykrywanie zwierząt trwale zakażonych, monitorowanie nowo narodzonych cieląt, stałe monitorowanie choroby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9654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2420888"/>
            <a:ext cx="6940296" cy="1645920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latin typeface="Century Gothic" panose="020B0502020202020204" pitchFamily="34" charset="0"/>
              </a:rPr>
              <a:t>IBR/IPV</a:t>
            </a:r>
            <a:r>
              <a:rPr lang="pl-PL" sz="2800" dirty="0">
                <a:latin typeface="Century Gothic" panose="020B0502020202020204" pitchFamily="34" charset="0"/>
              </a:rPr>
              <a:t/>
            </a:r>
            <a:br>
              <a:rPr lang="pl-PL" sz="2800" dirty="0">
                <a:latin typeface="Century Gothic" panose="020B0502020202020204" pitchFamily="34" charset="0"/>
              </a:rPr>
            </a:br>
            <a:r>
              <a:rPr lang="pl-PL" sz="2800" dirty="0">
                <a:latin typeface="Century Gothic" panose="020B0502020202020204" pitchFamily="34" charset="0"/>
              </a:rPr>
              <a:t>Zakaźne ZAPALENIE NOSA </a:t>
            </a:r>
            <a:br>
              <a:rPr lang="pl-PL" sz="2800" dirty="0">
                <a:latin typeface="Century Gothic" panose="020B0502020202020204" pitchFamily="34" charset="0"/>
              </a:rPr>
            </a:br>
            <a:r>
              <a:rPr lang="pl-PL" sz="2800" dirty="0">
                <a:latin typeface="Century Gothic" panose="020B0502020202020204" pitchFamily="34" charset="0"/>
              </a:rPr>
              <a:t>I TCHAWICY/OTRĘT BYDŁA</a:t>
            </a:r>
            <a:endParaRPr lang="pl-PL" sz="28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61935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 txBox="1">
            <a:spLocks/>
          </p:cNvSpPr>
          <p:nvPr/>
        </p:nvSpPr>
        <p:spPr bwMode="auto">
          <a:xfrm>
            <a:off x="107504" y="142852"/>
            <a:ext cx="8893652" cy="98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25752" y="1772816"/>
            <a:ext cx="8715436" cy="451256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  <a:tabLst>
                <a:tab pos="177800" algn="l"/>
              </a:tabLst>
            </a:pPr>
            <a:r>
              <a:rPr lang="pl-PL" sz="2400" b="1" dirty="0">
                <a:latin typeface="Arial" pitchFamily="34" charset="0"/>
                <a:cs typeface="Arial" pitchFamily="34" charset="0"/>
              </a:rPr>
              <a:t>Kwalifikacja poszczególnych siedzib stad:</a:t>
            </a:r>
          </a:p>
          <a:p>
            <a:pPr marL="0" indent="0">
              <a:spcBef>
                <a:spcPts val="600"/>
              </a:spcBef>
              <a:buNone/>
              <a:tabLst>
                <a:tab pos="177800" algn="l"/>
              </a:tabLst>
            </a:pPr>
            <a:r>
              <a:rPr lang="pl-PL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1)   O NIEZNANYM STATUSIE EPIZOOTYCZNYM:</a:t>
            </a:r>
          </a:p>
          <a:p>
            <a:pPr marL="534988" indent="0">
              <a:spcBef>
                <a:spcPts val="600"/>
              </a:spcBef>
              <a:buNone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badanie serologiczne wszystkich zwierząt przy użyciu ELISA </a:t>
            </a:r>
            <a:r>
              <a:rPr lang="pl-PL" sz="2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gB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(określenie stopnia zakażenia);</a:t>
            </a:r>
          </a:p>
          <a:p>
            <a:pPr marL="534988" indent="0">
              <a:spcBef>
                <a:spcPts val="600"/>
              </a:spcBef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marL="534988" indent="-534988">
              <a:spcBef>
                <a:spcPts val="600"/>
              </a:spcBef>
              <a:buNone/>
            </a:pPr>
            <a:r>
              <a:rPr lang="pl-PL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  </a:t>
            </a:r>
            <a:r>
              <a:rPr lang="pl-PL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NIEZNANYM STATUSIE EPIZOOTYCZNYM, W KTÓRYCH STOSOWANO SZCZEPIENIE:</a:t>
            </a:r>
            <a:r>
              <a:rPr lang="pl-PL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534988" indent="0">
              <a:spcBef>
                <a:spcPts val="600"/>
              </a:spcBef>
              <a:buNone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badanie serologiczne wszystkich zwierząt przy użyciu ELISA </a:t>
            </a:r>
            <a:r>
              <a:rPr lang="pl-PL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</a:t>
            </a:r>
            <a:r>
              <a:rPr lang="pl-PL" sz="2000" dirty="0">
                <a:latin typeface="Arial" pitchFamily="34" charset="0"/>
                <a:cs typeface="Arial" pitchFamily="34" charset="0"/>
              </a:rPr>
              <a:t> (określenie stopnia zakażenia);</a:t>
            </a:r>
          </a:p>
          <a:p>
            <a:pPr marL="534988" indent="0">
              <a:spcBef>
                <a:spcPts val="600"/>
              </a:spcBef>
              <a:buNone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marL="534988" indent="-534988">
              <a:spcBef>
                <a:spcPts val="600"/>
              </a:spcBef>
              <a:buNone/>
            </a:pPr>
            <a:r>
              <a:rPr lang="pl-PL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3)   O ZNANYM STOPNIU ZAKAŻENIA, W KTÓRYCH NIE STOSOWANO SZCZEPIEŃ: </a:t>
            </a:r>
          </a:p>
          <a:p>
            <a:pPr marL="534988" indent="0">
              <a:spcBef>
                <a:spcPts val="600"/>
              </a:spcBef>
              <a:buNone/>
            </a:pPr>
            <a:r>
              <a:rPr lang="pl-PL" sz="2000" dirty="0">
                <a:latin typeface="Arial" pitchFamily="34" charset="0"/>
                <a:cs typeface="Arial" pitchFamily="34" charset="0"/>
              </a:rPr>
              <a:t>bez badań wstępnych (znany stopień zakażenia)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554F21B7-7F27-4FFD-B361-D5CA937EDE6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500" y="230049"/>
            <a:ext cx="8888738" cy="1182727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4" cy="1080120"/>
          </a:xfrm>
        </p:spPr>
        <p:txBody>
          <a:bodyPr>
            <a:normAutofit fontScale="90000"/>
          </a:bodyPr>
          <a:lstStyle/>
          <a:p>
            <a:pPr lvl="0"/>
            <a:r>
              <a:rPr lang="pl-PL" sz="3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 zwalczania IBR/IPV – </a:t>
            </a:r>
            <a:br>
              <a:rPr lang="pl-PL" sz="3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l-PL" sz="3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zasady </a:t>
            </a:r>
            <a:r>
              <a:rPr lang="pl-PL" sz="31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uwalniania </a:t>
            </a:r>
            <a:r>
              <a:rPr lang="pl-PL" sz="31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PRZYKŁAD</a:t>
            </a:r>
            <a:endParaRPr lang="pl-PL" sz="3100" u="sng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01605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rgbClr val="FF0000"/>
              </a:buClr>
              <a:buSzPct val="100000"/>
              <a:buNone/>
            </a:pPr>
            <a:r>
              <a:rPr lang="pl-PL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SIEDZIBY STAD BEZ SZCZEPIENIA:</a:t>
            </a:r>
          </a:p>
          <a:p>
            <a:pPr marL="268288" indent="-268288">
              <a:spcBef>
                <a:spcPts val="0"/>
              </a:spcBef>
              <a:buNone/>
            </a:pP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pl-PL" dirty="0">
                <a:latin typeface="Arial" pitchFamily="34" charset="0"/>
                <a:cs typeface="Arial" pitchFamily="34" charset="0"/>
              </a:rPr>
              <a:t>Ustalenie odsetka zwierząt zakażonych (ELISA </a:t>
            </a:r>
            <a:r>
              <a:rPr lang="pl-PL" dirty="0" err="1">
                <a:latin typeface="Arial" pitchFamily="34" charset="0"/>
                <a:cs typeface="Arial" pitchFamily="34" charset="0"/>
              </a:rPr>
              <a:t>gB</a:t>
            </a:r>
            <a:r>
              <a:rPr lang="pl-PL" dirty="0">
                <a:latin typeface="Arial" pitchFamily="34" charset="0"/>
                <a:cs typeface="Arial" pitchFamily="34" charset="0"/>
              </a:rPr>
              <a:t>) – w przypadku statusu nieznanego,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pl-PL" dirty="0">
                <a:latin typeface="Arial" pitchFamily="34" charset="0"/>
                <a:cs typeface="Arial" pitchFamily="34" charset="0"/>
              </a:rPr>
              <a:t>Postępowanie w zależności od % zwierząt zakażonych w stadzie:</a:t>
            </a:r>
          </a:p>
          <a:p>
            <a:pPr marL="623888" indent="-355600">
              <a:spcBef>
                <a:spcPts val="0"/>
              </a:spcBef>
              <a:buNone/>
            </a:pP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a)  </a:t>
            </a:r>
            <a:r>
              <a:rPr lang="pl-PL" u="sng" dirty="0">
                <a:latin typeface="Arial" pitchFamily="34" charset="0"/>
                <a:cs typeface="Arial" pitchFamily="34" charset="0"/>
              </a:rPr>
              <a:t>ZAKAŻENIE </a:t>
            </a:r>
            <a:r>
              <a:rPr lang="pl-PL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 10% </a:t>
            </a:r>
            <a:r>
              <a:rPr lang="pl-PL" dirty="0">
                <a:latin typeface="Arial" pitchFamily="34" charset="0"/>
                <a:cs typeface="Arial" pitchFamily="34" charset="0"/>
              </a:rPr>
              <a:t>(lub 10 % i więcej jeżeli tak postanowi hodowca)</a:t>
            </a:r>
          </a:p>
          <a:p>
            <a:pPr marL="714375" indent="-179388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dirty="0">
                <a:latin typeface="Arial" pitchFamily="34" charset="0"/>
                <a:cs typeface="Arial" pitchFamily="34" charset="0"/>
              </a:rPr>
              <a:t>eliminacja zwierząt z wynikiem +,</a:t>
            </a:r>
          </a:p>
          <a:p>
            <a:pPr marL="714375" indent="-179388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u="sng" dirty="0">
                <a:latin typeface="Arial" pitchFamily="34" charset="0"/>
                <a:cs typeface="Arial" pitchFamily="34" charset="0"/>
              </a:rPr>
              <a:t>spełnienie warunków z zał. III decyzji 2004/558/WE (min. 6 m-cy)</a:t>
            </a:r>
          </a:p>
          <a:p>
            <a:pPr marL="268288" indent="0">
              <a:spcBef>
                <a:spcPts val="0"/>
              </a:spcBef>
              <a:buNone/>
            </a:pPr>
            <a:r>
              <a:rPr lang="pl-PL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pl-PL" u="sng" dirty="0">
                <a:latin typeface="Arial" pitchFamily="34" charset="0"/>
                <a:cs typeface="Arial" pitchFamily="34" charset="0"/>
              </a:rPr>
              <a:t>ZAKAŻENIE </a:t>
            </a:r>
            <a:r>
              <a:rPr lang="pl-PL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10 % lub większe</a:t>
            </a:r>
          </a:p>
          <a:p>
            <a:pPr marL="714375" indent="-179388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dirty="0">
                <a:latin typeface="Arial" pitchFamily="34" charset="0"/>
                <a:cs typeface="Arial" pitchFamily="34" charset="0"/>
              </a:rPr>
              <a:t> jałówki/krowy z wynikiem „+” grupuje się,</a:t>
            </a:r>
          </a:p>
          <a:p>
            <a:pPr marL="714375" indent="-179388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714375" algn="l"/>
              </a:tabLst>
            </a:pPr>
            <a:r>
              <a:rPr lang="pl-PL" dirty="0">
                <a:latin typeface="Arial" pitchFamily="34" charset="0"/>
                <a:cs typeface="Arial" pitchFamily="34" charset="0"/>
              </a:rPr>
              <a:t> jałówki/krowy z wynikiem „–” bada się serologicznie ELISA gB co 6 m-</a:t>
            </a:r>
            <a:r>
              <a:rPr lang="pl-PL" dirty="0" err="1">
                <a:latin typeface="Arial" pitchFamily="34" charset="0"/>
                <a:cs typeface="Arial" pitchFamily="34" charset="0"/>
              </a:rPr>
              <a:t>cy</a:t>
            </a:r>
            <a:r>
              <a:rPr lang="pl-PL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714375" indent="0">
              <a:spcBef>
                <a:spcPts val="0"/>
              </a:spcBef>
              <a:buClr>
                <a:srgbClr val="FF0000"/>
              </a:buClr>
              <a:buSzPct val="100000"/>
              <a:buNone/>
              <a:tabLst>
                <a:tab pos="714375" algn="l"/>
              </a:tabLst>
            </a:pPr>
            <a:r>
              <a:rPr lang="pl-PL" dirty="0">
                <a:latin typeface="Arial" pitchFamily="34" charset="0"/>
                <a:cs typeface="Arial" pitchFamily="34" charset="0"/>
              </a:rPr>
              <a:t>(wynik dodatni - przeniesienie zwierzęcia do grupy „zakażonej”) ,</a:t>
            </a:r>
          </a:p>
          <a:p>
            <a:pPr marL="714375" indent="-179388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dirty="0">
                <a:latin typeface="Arial" pitchFamily="34" charset="0"/>
                <a:cs typeface="Arial" pitchFamily="34" charset="0"/>
              </a:rPr>
              <a:t> sukcesywna eliminacja zwierząt „+”, </a:t>
            </a:r>
            <a:r>
              <a:rPr lang="pl-PL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zgodnie z cyklem hodowlanym lub produkcyjnym,</a:t>
            </a:r>
          </a:p>
          <a:p>
            <a:pPr marL="714375" indent="-179388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zakaz </a:t>
            </a:r>
            <a:r>
              <a:rPr lang="pl-PL" dirty="0">
                <a:latin typeface="Arial" pitchFamily="34" charset="0"/>
                <a:cs typeface="Arial" pitchFamily="34" charset="0"/>
              </a:rPr>
              <a:t>krycia naturalnego,</a:t>
            </a:r>
          </a:p>
          <a:p>
            <a:pPr marL="714375" indent="-179388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dirty="0">
                <a:latin typeface="Arial" pitchFamily="34" charset="0"/>
                <a:cs typeface="Arial" pitchFamily="34" charset="0"/>
              </a:rPr>
              <a:t> zakaz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szczepień</a:t>
            </a:r>
          </a:p>
          <a:p>
            <a:pPr marL="714375" indent="-179388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pl-PL" u="sng" dirty="0">
                <a:latin typeface="Arial" pitchFamily="34" charset="0"/>
                <a:cs typeface="Arial" pitchFamily="34" charset="0"/>
              </a:rPr>
              <a:t>spełnienie warunków z zał. III decyzji 2004/558/WE (min. 6 m-</a:t>
            </a:r>
            <a:r>
              <a:rPr lang="pl-PL" u="sng" dirty="0" err="1">
                <a:latin typeface="Arial" pitchFamily="34" charset="0"/>
                <a:cs typeface="Arial" pitchFamily="34" charset="0"/>
              </a:rPr>
              <a:t>cy</a:t>
            </a:r>
            <a:r>
              <a:rPr lang="pl-PL" u="sng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534987" indent="0">
              <a:spcBef>
                <a:spcPts val="0"/>
              </a:spcBef>
              <a:buClr>
                <a:srgbClr val="FF0000"/>
              </a:buClr>
              <a:buSzPct val="100000"/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marL="714375" indent="-179388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marL="714375" indent="-179388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endParaRPr lang="pl-PL" sz="17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78768" cy="1296144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 zwalczania IBR/IPV – </a:t>
            </a:r>
            <a:br>
              <a:rPr lang="pl-P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l-P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zasady </a:t>
            </a:r>
            <a:r>
              <a:rPr lang="pl-PL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uwalniania</a:t>
            </a:r>
            <a:endParaRPr lang="pl-PL" sz="2800" dirty="0">
              <a:solidFill>
                <a:srgbClr val="578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5086348"/>
          </a:xfrm>
        </p:spPr>
        <p:txBody>
          <a:bodyPr>
            <a:normAutofit lnSpcReduction="10000"/>
          </a:bodyPr>
          <a:lstStyle/>
          <a:p>
            <a:pPr marL="444500" indent="-444500">
              <a:lnSpc>
                <a:spcPct val="110000"/>
              </a:lnSpc>
              <a:buNone/>
              <a:tabLst>
                <a:tab pos="533400" algn="l"/>
              </a:tabLst>
            </a:pPr>
            <a:r>
              <a:rPr lang="pl-PL" sz="2600" dirty="0">
                <a:solidFill>
                  <a:srgbClr val="FF0000"/>
                </a:solidFill>
                <a:latin typeface="Century Gothic" panose="020B0502020202020204" pitchFamily="34" charset="0"/>
                <a:cs typeface="Arial" pitchFamily="34" charset="0"/>
              </a:rPr>
              <a:t>1.  </a:t>
            </a:r>
            <a:r>
              <a:rPr lang="pl-PL" sz="2400" dirty="0">
                <a:latin typeface="Century Gothic" panose="020B0502020202020204" pitchFamily="34" charset="0"/>
                <a:cs typeface="Arial" pitchFamily="34" charset="0"/>
              </a:rPr>
              <a:t>W ciągu ostatnich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6 m-cy</a:t>
            </a:r>
            <a:r>
              <a:rPr lang="pl-PL" sz="2400" dirty="0">
                <a:latin typeface="Century Gothic" panose="020B0502020202020204" pitchFamily="34" charset="0"/>
                <a:cs typeface="Arial" pitchFamily="34" charset="0"/>
              </a:rPr>
              <a:t>:</a:t>
            </a:r>
          </a:p>
          <a:p>
            <a:pPr marL="901700" indent="-457200">
              <a:lnSpc>
                <a:spcPct val="110000"/>
              </a:lnSpc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2400" b="1" dirty="0">
                <a:latin typeface="Century Gothic" panose="020B0502020202020204" pitchFamily="34" charset="0"/>
                <a:cs typeface="Arial" pitchFamily="34" charset="0"/>
              </a:rPr>
              <a:t>brak podejrzeń </a:t>
            </a:r>
            <a:r>
              <a:rPr lang="pl-PL" sz="2400" dirty="0">
                <a:latin typeface="Century Gothic" panose="020B0502020202020204" pitchFamily="34" charset="0"/>
                <a:cs typeface="Arial" pitchFamily="34" charset="0"/>
              </a:rPr>
              <a:t>zakażenia IBR/IPV w gospodarstwie,</a:t>
            </a:r>
          </a:p>
          <a:p>
            <a:pPr marL="901700" indent="-457200">
              <a:lnSpc>
                <a:spcPct val="110000"/>
              </a:lnSpc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2400" dirty="0">
                <a:latin typeface="Century Gothic" panose="020B0502020202020204" pitchFamily="34" charset="0"/>
                <a:cs typeface="Arial" pitchFamily="34" charset="0"/>
              </a:rPr>
              <a:t>wszystkie sztuki bydła w gospodarstwie </a:t>
            </a:r>
            <a:r>
              <a:rPr lang="pl-PL" sz="2400" b="1" dirty="0">
                <a:latin typeface="Century Gothic" panose="020B0502020202020204" pitchFamily="34" charset="0"/>
                <a:cs typeface="Arial" pitchFamily="34" charset="0"/>
              </a:rPr>
              <a:t>nie wykazują objawów klinicznych</a:t>
            </a:r>
            <a:r>
              <a:rPr lang="pl-PL" sz="2400" dirty="0">
                <a:latin typeface="Century Gothic" panose="020B0502020202020204" pitchFamily="34" charset="0"/>
                <a:cs typeface="Arial" pitchFamily="34" charset="0"/>
              </a:rPr>
              <a:t> wskazujących na IBR/IPV,</a:t>
            </a:r>
          </a:p>
          <a:p>
            <a:pPr marL="901700" indent="-457200">
              <a:lnSpc>
                <a:spcPct val="110000"/>
              </a:lnSpc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2400" b="1" dirty="0">
                <a:latin typeface="Century Gothic" panose="020B0502020202020204" pitchFamily="34" charset="0"/>
                <a:cs typeface="Arial" pitchFamily="34" charset="0"/>
              </a:rPr>
              <a:t>gospodarstwo i wszelkie sąsiadujące pastwi</a:t>
            </a:r>
            <a:r>
              <a:rPr lang="pl-PL" sz="2400" dirty="0">
                <a:latin typeface="Century Gothic" panose="020B0502020202020204" pitchFamily="34" charset="0"/>
                <a:cs typeface="Arial" pitchFamily="34" charset="0"/>
              </a:rPr>
              <a:t>ska lub pomieszczenia muszą być </a:t>
            </a:r>
            <a:r>
              <a:rPr lang="pl-PL" sz="2400" b="1" dirty="0">
                <a:latin typeface="Century Gothic" panose="020B0502020202020204" pitchFamily="34" charset="0"/>
                <a:cs typeface="Arial" pitchFamily="34" charset="0"/>
              </a:rPr>
              <a:t>skutecznie oddzielone od wszelkich pastwisk lub pomieszczeń o niższym statusie </a:t>
            </a:r>
            <a:r>
              <a:rPr lang="pl-PL" sz="2400" dirty="0">
                <a:latin typeface="Century Gothic" panose="020B0502020202020204" pitchFamily="34" charset="0"/>
                <a:cs typeface="Arial" pitchFamily="34" charset="0"/>
              </a:rPr>
              <a:t>(zgodnie z programem: bezpośrednio sąsiadujące pastwiska </a:t>
            </a:r>
            <a:r>
              <a:rPr lang="pl-PL" sz="2400" b="1" dirty="0">
                <a:latin typeface="Century Gothic" panose="020B0502020202020204" pitchFamily="34" charset="0"/>
                <a:cs typeface="Arial" pitchFamily="34" charset="0"/>
              </a:rPr>
              <a:t>zabezpieczone ogrodzeniem z palików otoczonych co najmniej 2 liniami d</a:t>
            </a:r>
            <a:r>
              <a:rPr lang="pl-PL" sz="2400" dirty="0">
                <a:latin typeface="Century Gothic" panose="020B0502020202020204" pitchFamily="34" charset="0"/>
                <a:cs typeface="Arial" pitchFamily="34" charset="0"/>
              </a:rPr>
              <a:t>rutu, przy zachowaniu 3m pasa między tymi ogrodzeniami). </a:t>
            </a:r>
          </a:p>
          <a:p>
            <a:pPr>
              <a:buNone/>
              <a:tabLst>
                <a:tab pos="266700" algn="l"/>
                <a:tab pos="447675" algn="l"/>
              </a:tabLst>
            </a:pPr>
            <a:endParaRPr lang="pl-PL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PRZEMIESZCZANIE ZWIERZĄT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378493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008112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l-PL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l-PL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Przemieszczanie </a:t>
            </a:r>
            <a:r>
              <a:rPr lang="pl-P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zwierząt </a:t>
            </a:r>
            <a:r>
              <a:rPr lang="pl-PL" sz="28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l-PL" sz="28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l-PL" sz="2800" u="sng" dirty="0">
              <a:solidFill>
                <a:srgbClr val="578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556792"/>
            <a:ext cx="9036496" cy="5589240"/>
          </a:xfrm>
        </p:spPr>
        <p:txBody>
          <a:bodyPr>
            <a:normAutofit fontScale="40000" lnSpcReduction="20000"/>
          </a:bodyPr>
          <a:lstStyle/>
          <a:p>
            <a:pPr marL="446088" indent="-357188">
              <a:lnSpc>
                <a:spcPct val="12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+mj-lt"/>
              <a:buAutoNum type="arabicParenR"/>
              <a:tabLst>
                <a:tab pos="266700" algn="l"/>
              </a:tabLst>
            </a:pPr>
            <a:r>
              <a:rPr lang="pl-PL" sz="6000" dirty="0">
                <a:latin typeface="Century Gothic" panose="020B0502020202020204" pitchFamily="34" charset="0"/>
                <a:cs typeface="Arial" pitchFamily="34" charset="0"/>
              </a:rPr>
              <a:t>bydło niezakażone wirusem IBR/IPV, </a:t>
            </a:r>
            <a:r>
              <a:rPr lang="pl-PL" sz="6000" b="1" dirty="0">
                <a:latin typeface="Century Gothic" panose="020B0502020202020204" pitchFamily="34" charset="0"/>
                <a:cs typeface="Arial" pitchFamily="34" charset="0"/>
              </a:rPr>
              <a:t>pochodzące z siedzib o statusie epizootycznym równym lub wyższym w</a:t>
            </a:r>
            <a:r>
              <a:rPr lang="pl-PL" sz="6000" dirty="0">
                <a:latin typeface="Century Gothic" panose="020B0502020202020204" pitchFamily="34" charset="0"/>
                <a:cs typeface="Arial" pitchFamily="34" charset="0"/>
              </a:rPr>
              <a:t> odniesieniu do IBR/IPV; </a:t>
            </a:r>
            <a:endParaRPr lang="pl-PL" sz="6000" dirty="0" smtClean="0">
              <a:latin typeface="Century Gothic" panose="020B0502020202020204" pitchFamily="34" charset="0"/>
              <a:cs typeface="Arial" pitchFamily="34" charset="0"/>
            </a:endParaRPr>
          </a:p>
          <a:p>
            <a:pPr marL="446088" indent="-357188">
              <a:lnSpc>
                <a:spcPct val="12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+mj-lt"/>
              <a:buAutoNum type="arabicParenR"/>
              <a:tabLst>
                <a:tab pos="266700" algn="l"/>
              </a:tabLst>
            </a:pPr>
            <a:r>
              <a:rPr lang="pl-PL" sz="6000" dirty="0" smtClean="0">
                <a:latin typeface="Century Gothic" panose="020B0502020202020204" pitchFamily="34" charset="0"/>
                <a:cs typeface="Arial" pitchFamily="34" charset="0"/>
              </a:rPr>
              <a:t>do </a:t>
            </a:r>
            <a:r>
              <a:rPr lang="pl-PL" sz="6000" dirty="0">
                <a:latin typeface="Century Gothic" panose="020B0502020202020204" pitchFamily="34" charset="0"/>
                <a:cs typeface="Arial" pitchFamily="34" charset="0"/>
              </a:rPr>
              <a:t>stada </a:t>
            </a:r>
            <a:r>
              <a:rPr lang="pl-PL" sz="6000" u="sng" dirty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rPr>
              <a:t>można wprowadzić zwierzęta pochodzące ze stad o nieznanym statusie epizootycznym </a:t>
            </a:r>
            <a:r>
              <a:rPr lang="pl-PL" sz="6000" dirty="0">
                <a:latin typeface="Century Gothic" panose="020B0502020202020204" pitchFamily="34" charset="0"/>
                <a:cs typeface="Arial" pitchFamily="34" charset="0"/>
              </a:rPr>
              <a:t>w odniesieniu IBR/IPV pod warunkiem, że:</a:t>
            </a:r>
          </a:p>
          <a:p>
            <a:pPr marL="714375" indent="-268288">
              <a:lnSpc>
                <a:spcPct val="120000"/>
              </a:lnSpc>
              <a:spcBef>
                <a:spcPts val="600"/>
              </a:spcBef>
              <a:buClr>
                <a:srgbClr val="002F8E"/>
              </a:buClr>
              <a:buFont typeface="Courier New" panose="02070309020205020404" pitchFamily="49" charset="0"/>
              <a:buChar char="o"/>
              <a:tabLst>
                <a:tab pos="266700" algn="l"/>
              </a:tabLst>
            </a:pPr>
            <a:r>
              <a:rPr lang="pl-PL" sz="6000" dirty="0">
                <a:latin typeface="Century Gothic" panose="020B0502020202020204" pitchFamily="34" charset="0"/>
                <a:cs typeface="Arial" pitchFamily="34" charset="0"/>
              </a:rPr>
              <a:t>nie wykazują objawów klinicznych tej choroby w dniu przemieszczania do siedziby stada oraz</a:t>
            </a:r>
          </a:p>
          <a:p>
            <a:pPr marL="714375" indent="-268288">
              <a:lnSpc>
                <a:spcPct val="120000"/>
              </a:lnSpc>
              <a:spcBef>
                <a:spcPts val="600"/>
              </a:spcBef>
              <a:buClr>
                <a:srgbClr val="002F8E"/>
              </a:buClr>
              <a:buFont typeface="Courier New" panose="02070309020205020404" pitchFamily="49" charset="0"/>
              <a:buChar char="o"/>
              <a:tabLst>
                <a:tab pos="266700" algn="l"/>
              </a:tabLst>
            </a:pPr>
            <a:r>
              <a:rPr lang="pl-PL" sz="6000" dirty="0" smtClean="0">
                <a:latin typeface="Century Gothic" panose="020B0502020202020204" pitchFamily="34" charset="0"/>
                <a:cs typeface="Arial" pitchFamily="34" charset="0"/>
              </a:rPr>
              <a:t>poddane </a:t>
            </a:r>
            <a:r>
              <a:rPr lang="pl-PL" sz="6000" dirty="0">
                <a:latin typeface="Century Gothic" panose="020B0502020202020204" pitchFamily="34" charset="0"/>
                <a:cs typeface="Arial" pitchFamily="34" charset="0"/>
              </a:rPr>
              <a:t>z wynikiem ujemnym dwukrotnemu badaniu krwi w kierunku IBR/IPV w odstępie </a:t>
            </a:r>
            <a:r>
              <a:rPr lang="pl-PL" sz="6000" dirty="0" smtClean="0">
                <a:latin typeface="Century Gothic" panose="020B0502020202020204" pitchFamily="34" charset="0"/>
                <a:cs typeface="Arial" pitchFamily="34" charset="0"/>
              </a:rPr>
              <a:t>nie</a:t>
            </a:r>
            <a:endParaRPr lang="pl-PL" sz="6000" dirty="0">
              <a:latin typeface="Century Gothic" panose="020B0502020202020204" pitchFamily="34" charset="0"/>
            </a:endParaRPr>
          </a:p>
          <a:p>
            <a:pPr marL="444500" indent="-444500">
              <a:buFont typeface="Wingdings" pitchFamily="2" charset="2"/>
              <a:buChar char="ü"/>
            </a:pPr>
            <a:endParaRPr lang="pl-PL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36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36904" cy="4680520"/>
          </a:xfrm>
        </p:spPr>
        <p:txBody>
          <a:bodyPr>
            <a:noAutofit/>
          </a:bodyPr>
          <a:lstStyle/>
          <a:p>
            <a:r>
              <a:rPr lang="pl-PL" sz="4000" b="1" dirty="0" smtClean="0">
                <a:latin typeface="Century Gothic" panose="020B0502020202020204" pitchFamily="34" charset="0"/>
              </a:rPr>
              <a:t/>
            </a:r>
            <a:br>
              <a:rPr lang="pl-PL" sz="4000" b="1" dirty="0" smtClean="0">
                <a:latin typeface="Century Gothic" panose="020B0502020202020204" pitchFamily="34" charset="0"/>
              </a:rPr>
            </a:br>
            <a:r>
              <a:rPr lang="pl-PL" sz="4000" b="1" dirty="0" smtClean="0">
                <a:latin typeface="Century Gothic" panose="020B0502020202020204" pitchFamily="34" charset="0"/>
              </a:rPr>
              <a:t/>
            </a:r>
            <a:br>
              <a:rPr lang="pl-PL" sz="4000" b="1" dirty="0" smtClean="0">
                <a:latin typeface="Century Gothic" panose="020B0502020202020204" pitchFamily="34" charset="0"/>
              </a:rPr>
            </a:br>
            <a:r>
              <a:rPr lang="pl-PL" sz="4400" dirty="0" smtClean="0">
                <a:latin typeface="Century Gothic" panose="020B0502020202020204" pitchFamily="34" charset="0"/>
              </a:rPr>
              <a:t>CHARAKTERYSTYKA</a:t>
            </a:r>
            <a:r>
              <a:rPr lang="pl-PL" sz="4000" dirty="0" smtClean="0">
                <a:latin typeface="Century Gothic" panose="020B0502020202020204" pitchFamily="34" charset="0"/>
              </a:rPr>
              <a:t/>
            </a:r>
            <a:br>
              <a:rPr lang="pl-PL" sz="4000" dirty="0" smtClean="0">
                <a:latin typeface="Century Gothic" panose="020B0502020202020204" pitchFamily="34" charset="0"/>
              </a:rPr>
            </a:br>
            <a:r>
              <a:rPr lang="pl-PL" sz="2800" b="1" dirty="0">
                <a:latin typeface="Century Gothic" panose="020B0502020202020204" pitchFamily="34" charset="0"/>
              </a:rPr>
              <a:t/>
            </a:r>
            <a:br>
              <a:rPr lang="pl-PL" sz="2800" b="1" dirty="0">
                <a:latin typeface="Century Gothic" panose="020B0502020202020204" pitchFamily="34" charset="0"/>
              </a:rPr>
            </a:br>
            <a:r>
              <a:rPr lang="pl-PL" sz="2800" b="1" dirty="0" smtClean="0">
                <a:latin typeface="Century Gothic" panose="020B0502020202020204" pitchFamily="34" charset="0"/>
              </a:rPr>
              <a:t>IBR/IPV</a:t>
            </a:r>
            <a:r>
              <a:rPr lang="pl-PL" sz="2800" dirty="0" smtClean="0">
                <a:latin typeface="Century Gothic" panose="020B0502020202020204" pitchFamily="34" charset="0"/>
              </a:rPr>
              <a:t/>
            </a:r>
            <a:br>
              <a:rPr lang="pl-PL" sz="2800" dirty="0" smtClean="0">
                <a:latin typeface="Century Gothic" panose="020B0502020202020204" pitchFamily="34" charset="0"/>
              </a:rPr>
            </a:br>
            <a:r>
              <a:rPr lang="pl-PL" sz="2800" dirty="0" smtClean="0">
                <a:latin typeface="Century Gothic" panose="020B0502020202020204" pitchFamily="34" charset="0"/>
              </a:rPr>
              <a:t>Zakaźne ZAPALENIE NOSA </a:t>
            </a:r>
            <a:br>
              <a:rPr lang="pl-PL" sz="2800" dirty="0" smtClean="0">
                <a:latin typeface="Century Gothic" panose="020B0502020202020204" pitchFamily="34" charset="0"/>
              </a:rPr>
            </a:br>
            <a:r>
              <a:rPr lang="pl-PL" sz="2800" dirty="0" smtClean="0">
                <a:latin typeface="Century Gothic" panose="020B0502020202020204" pitchFamily="34" charset="0"/>
              </a:rPr>
              <a:t>I TCHAWICY/OTRĘT BYDŁA</a:t>
            </a:r>
            <a:br>
              <a:rPr lang="pl-PL" sz="2800" dirty="0" smtClean="0">
                <a:latin typeface="Century Gothic" panose="020B0502020202020204" pitchFamily="34" charset="0"/>
              </a:rPr>
            </a:br>
            <a:r>
              <a:rPr lang="pl-PL" sz="2800" dirty="0" smtClean="0">
                <a:latin typeface="Century Gothic" panose="020B0502020202020204" pitchFamily="34" charset="0"/>
              </a:rPr>
              <a:t/>
            </a:r>
            <a:br>
              <a:rPr lang="pl-PL" sz="2800" dirty="0" smtClean="0">
                <a:latin typeface="Century Gothic" panose="020B0502020202020204" pitchFamily="34" charset="0"/>
              </a:rPr>
            </a:br>
            <a:r>
              <a:rPr lang="pl-PL" sz="2800" b="1" dirty="0">
                <a:latin typeface="Century Gothic" panose="020B0502020202020204" pitchFamily="34" charset="0"/>
              </a:rPr>
              <a:t>B</a:t>
            </a:r>
            <a:r>
              <a:rPr lang="pl-PL" sz="2800" b="1" dirty="0" smtClean="0">
                <a:latin typeface="Century Gothic" panose="020B0502020202020204" pitchFamily="34" charset="0"/>
              </a:rPr>
              <a:t>VD-MD</a:t>
            </a:r>
            <a:br>
              <a:rPr lang="pl-PL" sz="2800" b="1" dirty="0" smtClean="0">
                <a:latin typeface="Century Gothic" panose="020B0502020202020204" pitchFamily="34" charset="0"/>
              </a:rPr>
            </a:br>
            <a:r>
              <a:rPr lang="pl-PL" sz="2800" dirty="0" smtClean="0">
                <a:latin typeface="Century Gothic" panose="020B0502020202020204" pitchFamily="34" charset="0"/>
              </a:rPr>
              <a:t>WIRUSOWA BIEGUNKA BYDŁA</a:t>
            </a:r>
            <a:br>
              <a:rPr lang="pl-PL" sz="2800" dirty="0" smtClean="0">
                <a:latin typeface="Century Gothic" panose="020B0502020202020204" pitchFamily="34" charset="0"/>
              </a:rPr>
            </a:br>
            <a:r>
              <a:rPr lang="pl-PL" sz="2800" dirty="0" smtClean="0">
                <a:latin typeface="Century Gothic" panose="020B0502020202020204" pitchFamily="34" charset="0"/>
              </a:rPr>
              <a:t> I CHOROBA BŁON ŚLUZOWYCH</a:t>
            </a:r>
            <a:br>
              <a:rPr lang="pl-PL" sz="2800" dirty="0" smtClean="0">
                <a:latin typeface="Century Gothic" panose="020B0502020202020204" pitchFamily="34" charset="0"/>
              </a:rPr>
            </a:br>
            <a:r>
              <a:rPr lang="pl-PL" sz="2800" dirty="0" smtClean="0">
                <a:latin typeface="Century Gothic" panose="020B0502020202020204" pitchFamily="34" charset="0"/>
              </a:rPr>
              <a:t/>
            </a:r>
            <a:br>
              <a:rPr lang="pl-PL" sz="2800" dirty="0" smtClean="0">
                <a:latin typeface="Century Gothic" panose="020B0502020202020204" pitchFamily="34" charset="0"/>
              </a:rPr>
            </a:br>
            <a:r>
              <a:rPr lang="pl-PL" sz="3600" dirty="0" smtClean="0"/>
              <a:t/>
            </a:r>
            <a:br>
              <a:rPr lang="pl-PL" sz="3600" dirty="0" smtClean="0"/>
            </a:b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xmlns="" val="4379116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008112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l-PL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l-PL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Przemieszczanie </a:t>
            </a:r>
            <a:r>
              <a:rPr lang="pl-P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zwierząt </a:t>
            </a:r>
            <a:r>
              <a:rPr lang="pl-PL" sz="28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l-PL" sz="2800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l-PL" sz="2800" u="sng" dirty="0">
              <a:solidFill>
                <a:srgbClr val="578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589240"/>
          </a:xfrm>
        </p:spPr>
        <p:txBody>
          <a:bodyPr>
            <a:normAutofit fontScale="40000" lnSpcReduction="20000"/>
          </a:bodyPr>
          <a:lstStyle/>
          <a:p>
            <a:pPr marL="446088" indent="-357188">
              <a:lnSpc>
                <a:spcPct val="120000"/>
              </a:lnSpc>
              <a:spcBef>
                <a:spcPts val="600"/>
              </a:spcBef>
              <a:buClr>
                <a:srgbClr val="FF0000"/>
              </a:buClr>
              <a:buSzPct val="100000"/>
              <a:buFont typeface="+mj-lt"/>
              <a:buAutoNum type="arabicParenR" startAt="3"/>
            </a:pPr>
            <a:r>
              <a:rPr lang="pl-PL" sz="6000" dirty="0" smtClean="0">
                <a:latin typeface="Century Gothic" panose="020B0502020202020204" pitchFamily="34" charset="0"/>
                <a:cs typeface="Arial" pitchFamily="34" charset="0"/>
              </a:rPr>
              <a:t>w </a:t>
            </a:r>
            <a:r>
              <a:rPr lang="pl-PL" sz="6000" dirty="0">
                <a:latin typeface="Century Gothic" panose="020B0502020202020204" pitchFamily="34" charset="0"/>
                <a:cs typeface="Arial" pitchFamily="34" charset="0"/>
              </a:rPr>
              <a:t>okresie co najmniej </a:t>
            </a:r>
            <a:r>
              <a:rPr lang="pl-PL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Arial" pitchFamily="34" charset="0"/>
              </a:rPr>
              <a:t>6 m-cy </a:t>
            </a:r>
            <a:r>
              <a:rPr lang="pl-PL" sz="6000" dirty="0">
                <a:latin typeface="Century Gothic" panose="020B0502020202020204" pitchFamily="34" charset="0"/>
                <a:cs typeface="Arial" pitchFamily="34" charset="0"/>
              </a:rPr>
              <a:t>przed złożeniem wniosku o uznanie siedziby stada za wolną od zakażenia IBR/IPV:</a:t>
            </a:r>
          </a:p>
          <a:p>
            <a:pPr marL="714375" indent="-269875">
              <a:lnSpc>
                <a:spcPct val="120000"/>
              </a:lnSpc>
              <a:spcBef>
                <a:spcPts val="600"/>
              </a:spcBef>
              <a:buClr>
                <a:srgbClr val="002F8E"/>
              </a:buClr>
              <a:buFont typeface="Courier New" panose="02070309020205020404" pitchFamily="49" charset="0"/>
              <a:buChar char="o"/>
              <a:tabLst>
                <a:tab pos="714375" algn="l"/>
              </a:tabLst>
            </a:pPr>
            <a:r>
              <a:rPr lang="pl-PL" sz="6000" b="1" dirty="0">
                <a:latin typeface="Century Gothic" panose="020B0502020202020204" pitchFamily="34" charset="0"/>
                <a:cs typeface="Arial" pitchFamily="34" charset="0"/>
              </a:rPr>
              <a:t>do siedzib stad mogą być wprowadzane jedynie zwierzęta pochodzące z gospodarstw położonych w państwach członkowskich lub ich regionach wymienionych w załączniku II lub z gospodarstw wolnych od wirusa IBR/IPV, </a:t>
            </a:r>
          </a:p>
          <a:p>
            <a:pPr marL="357188" indent="-268288">
              <a:lnSpc>
                <a:spcPct val="120000"/>
              </a:lnSpc>
              <a:spcBef>
                <a:spcPts val="600"/>
              </a:spcBef>
              <a:buClr>
                <a:srgbClr val="002F8E"/>
              </a:buClr>
              <a:buNone/>
              <a:tabLst>
                <a:tab pos="714375" algn="l"/>
              </a:tabLst>
            </a:pPr>
            <a:r>
              <a:rPr lang="pl-PL" sz="6000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itchFamily="34" charset="0"/>
              </a:rPr>
              <a:t>4</a:t>
            </a:r>
            <a:r>
              <a:rPr lang="pl-PL" sz="6000" dirty="0">
                <a:solidFill>
                  <a:srgbClr val="FF0000"/>
                </a:solidFill>
                <a:latin typeface="Century Gothic" panose="020B0502020202020204" pitchFamily="34" charset="0"/>
                <a:cs typeface="Arial" pitchFamily="34" charset="0"/>
              </a:rPr>
              <a:t>)  </a:t>
            </a:r>
            <a:r>
              <a:rPr lang="pl-PL" sz="6000" dirty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rPr>
              <a:t>zaleca się aby przy wprowadzeniu bydła do stada posiadać kopię karty zdrowia tego bydła, </a:t>
            </a:r>
            <a:r>
              <a:rPr lang="pl-PL" sz="6000" dirty="0">
                <a:solidFill>
                  <a:srgbClr val="FF0000"/>
                </a:solidFill>
                <a:latin typeface="Century Gothic" panose="020B0502020202020204" pitchFamily="34" charset="0"/>
                <a:cs typeface="Arial" pitchFamily="34" charset="0"/>
              </a:rPr>
              <a:t>jeżeli pochodzi ono z gospodarstwa również prowadzącego program </a:t>
            </a:r>
            <a:r>
              <a:rPr lang="pl-PL" sz="6000" dirty="0">
                <a:solidFill>
                  <a:srgbClr val="C00000"/>
                </a:solidFill>
                <a:latin typeface="Century Gothic" panose="020B0502020202020204" pitchFamily="34" charset="0"/>
                <a:cs typeface="Arial" pitchFamily="34" charset="0"/>
              </a:rPr>
              <a:t>lub kopię decyzji PLW </a:t>
            </a:r>
            <a:r>
              <a:rPr lang="pl-PL" sz="6000" dirty="0">
                <a:solidFill>
                  <a:srgbClr val="FF0000"/>
                </a:solidFill>
                <a:latin typeface="Century Gothic" panose="020B0502020202020204" pitchFamily="34" charset="0"/>
                <a:cs typeface="Arial" pitchFamily="34" charset="0"/>
              </a:rPr>
              <a:t>jeżeli gospodarstwo uzyskało już taki status. </a:t>
            </a:r>
            <a:endParaRPr lang="pl-PL" sz="6000" dirty="0">
              <a:latin typeface="Century Gothic" panose="020B0502020202020204" pitchFamily="34" charset="0"/>
            </a:endParaRPr>
          </a:p>
          <a:p>
            <a:pPr marL="444500" indent="-444500">
              <a:buFont typeface="Wingdings" pitchFamily="2" charset="2"/>
              <a:buChar char="ü"/>
            </a:pPr>
            <a:endParaRPr lang="pl-PL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33314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>
                <a:latin typeface="Century Gothic" panose="020B0502020202020204" pitchFamily="34" charset="0"/>
              </a:rPr>
              <a:t>BVD-MD</a:t>
            </a:r>
            <a:r>
              <a:rPr lang="pl-PL" sz="2800" b="1" dirty="0">
                <a:latin typeface="Century Gothic" panose="020B0502020202020204" pitchFamily="34" charset="0"/>
              </a:rPr>
              <a:t/>
            </a:r>
            <a:br>
              <a:rPr lang="pl-PL" sz="2800" b="1" dirty="0">
                <a:latin typeface="Century Gothic" panose="020B0502020202020204" pitchFamily="34" charset="0"/>
              </a:rPr>
            </a:br>
            <a:r>
              <a:rPr lang="pl-PL" sz="2800" dirty="0">
                <a:latin typeface="Century Gothic" panose="020B0502020202020204" pitchFamily="34" charset="0"/>
              </a:rPr>
              <a:t>WIRUSOWA BIEGUNKA BYDŁA</a:t>
            </a:r>
            <a:br>
              <a:rPr lang="pl-PL" sz="2800" dirty="0">
                <a:latin typeface="Century Gothic" panose="020B0502020202020204" pitchFamily="34" charset="0"/>
              </a:rPr>
            </a:br>
            <a:r>
              <a:rPr lang="pl-PL" sz="2800" dirty="0">
                <a:latin typeface="Century Gothic" panose="020B0502020202020204" pitchFamily="34" charset="0"/>
              </a:rPr>
              <a:t> I CHOROBA BŁON ŚLUZOWYCH</a:t>
            </a:r>
            <a:endParaRPr lang="pl-PL" sz="28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8743978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936104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 Zwalczania BVD MD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74" y="1268760"/>
            <a:ext cx="8821644" cy="5400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ETAP I. Identyfikacja zwierząt trwale zakażonych </a:t>
            </a:r>
            <a:r>
              <a:rPr lang="pl-PL" dirty="0">
                <a:latin typeface="Arial" pitchFamily="34" charset="0"/>
                <a:cs typeface="Arial" pitchFamily="34" charset="0"/>
              </a:rPr>
              <a:t>(</a:t>
            </a:r>
            <a:r>
              <a:rPr lang="pl-PL" i="1" dirty="0" err="1">
                <a:latin typeface="Arial" pitchFamily="34" charset="0"/>
                <a:cs typeface="Arial" pitchFamily="34" charset="0"/>
              </a:rPr>
              <a:t>persistently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 </a:t>
            </a:r>
            <a:r>
              <a:rPr lang="pl-PL" i="1" dirty="0" err="1">
                <a:latin typeface="Arial" pitchFamily="34" charset="0"/>
                <a:cs typeface="Arial" pitchFamily="34" charset="0"/>
              </a:rPr>
              <a:t>infected</a:t>
            </a:r>
            <a:r>
              <a:rPr lang="pl-PL" i="1" dirty="0">
                <a:latin typeface="Arial" pitchFamily="34" charset="0"/>
                <a:cs typeface="Arial" pitchFamily="34" charset="0"/>
              </a:rPr>
              <a:t> – PI</a:t>
            </a:r>
            <a:r>
              <a:rPr lang="pl-PL" dirty="0">
                <a:latin typeface="Arial" pitchFamily="34" charset="0"/>
                <a:cs typeface="Arial" pitchFamily="34" charset="0"/>
              </a:rPr>
              <a:t>) </a:t>
            </a:r>
            <a:r>
              <a:rPr lang="pl-P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ich eliminacja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badania wirusologiczne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wszystkich zwierząt w stadzie w odstępie co najmniej </a:t>
            </a:r>
            <a:br>
              <a:rPr lang="pl-PL" sz="1600" dirty="0">
                <a:latin typeface="Arial" pitchFamily="34" charset="0"/>
                <a:cs typeface="Arial" pitchFamily="34" charset="0"/>
              </a:rPr>
            </a:br>
            <a:r>
              <a:rPr lang="pl-PL" sz="1600" dirty="0">
                <a:latin typeface="Arial" pitchFamily="34" charset="0"/>
                <a:cs typeface="Arial" pitchFamily="34" charset="0"/>
              </a:rPr>
              <a:t>3 tyg. i eliminacja ze stada zwierząt PI (krew lub wycinek małżowiny), w przypadku uzyskania 1 wyniku ujemnego – dodatkowe badanie wirusologiczne po 2 tygodniach (wynik dodatni – zwierzę PI)</a:t>
            </a:r>
          </a:p>
          <a:p>
            <a:pPr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alternatywnie: badanie serologiczne wszystkich zwierząt w stadzie, a następnie badanie wirusologiczne próbek od zwierząt pozbawionych przeciwciał, ale: </a:t>
            </a:r>
          </a:p>
          <a:p>
            <a:pPr marL="266700" indent="0">
              <a:buNone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- istnieje możliwość pominięcia zwierzęcia PI, które będzie posiadać przeciwciała dla szczepu heterologicznego (zaleca się dodatkowe badanie pulowanych próbek pochodzących od zwierząt </a:t>
            </a:r>
            <a:r>
              <a:rPr lang="pl-PL" sz="1600" dirty="0" err="1">
                <a:latin typeface="Arial" pitchFamily="34" charset="0"/>
                <a:cs typeface="Arial" pitchFamily="34" charset="0"/>
              </a:rPr>
              <a:t>sero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 +, aby potwierdzić, że nie ma wśród nich osobników PI),</a:t>
            </a:r>
          </a:p>
          <a:p>
            <a:pPr marL="552450" indent="-285750">
              <a:buFontTx/>
              <a:buChar char="-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metoda ta nie może być stosowana w przypadku stad szczepionych,</a:t>
            </a:r>
          </a:p>
          <a:p>
            <a:pPr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po eliminacji zwierząt PI ze stada: uznanie stada za wolne (decyzja PLW).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ETAP II. W stadach, w których wykryto zwierzęta PI - monitorowanie nowo narodzonych cieląt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1600" dirty="0">
                <a:latin typeface="Arial" pitchFamily="34" charset="0"/>
                <a:cs typeface="Arial" pitchFamily="34" charset="0"/>
              </a:rPr>
              <a:t>badanie </a:t>
            </a:r>
            <a:r>
              <a:rPr lang="pl-P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wirusologicznie </a:t>
            </a:r>
            <a:r>
              <a:rPr lang="pl-PL" sz="1600" dirty="0">
                <a:latin typeface="Arial" pitchFamily="34" charset="0"/>
                <a:cs typeface="Arial" pitchFamily="34" charset="0"/>
              </a:rPr>
              <a:t>wszystkich nowo narodzonych cieląt,</a:t>
            </a:r>
          </a:p>
          <a:p>
            <a:pPr lvl="0">
              <a:buClr>
                <a:srgbClr val="002F8E"/>
              </a:buClr>
              <a:buFont typeface="Courier New" panose="02070309020205020404" pitchFamily="49" charset="0"/>
              <a:buChar char="o"/>
            </a:pPr>
            <a:r>
              <a:rPr lang="pl-PL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itchFamily="34" charset="0"/>
                <a:cs typeface="Arial" pitchFamily="34" charset="0"/>
              </a:rPr>
              <a:t>przez okres </a:t>
            </a:r>
            <a:r>
              <a:rPr lang="pl-PL" sz="1600" dirty="0">
                <a:solidFill>
                  <a:srgbClr val="000000">
                    <a:lumMod val="85000"/>
                    <a:lumOff val="1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roku </a:t>
            </a:r>
            <a:r>
              <a:rPr lang="pl-PL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pitchFamily="34" charset="0"/>
                <a:cs typeface="Arial" pitchFamily="34" charset="0"/>
              </a:rPr>
              <a:t>od momentu usunięciu ostatniego osobnika PI ze stada, </a:t>
            </a:r>
          </a:p>
          <a:p>
            <a:pPr>
              <a:buFont typeface="Courier New" panose="02070309020205020404" pitchFamily="49" charset="0"/>
              <a:buChar char="o"/>
            </a:pPr>
            <a:endParaRPr lang="pl-PL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97220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 Zwalczania BVD MD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8302" y="1479241"/>
            <a:ext cx="8911141" cy="53743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tabLst>
                <a:tab pos="0" algn="l"/>
              </a:tabLst>
            </a:pPr>
            <a:r>
              <a:rPr lang="pl-PL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ETAP III. Stałe monitorowanie stad wolnych od siewców wirusa</a:t>
            </a:r>
          </a:p>
          <a:p>
            <a:pPr>
              <a:lnSpc>
                <a:spcPct val="150000"/>
              </a:lnSpc>
              <a:buClr>
                <a:srgbClr val="002F8E"/>
              </a:buClr>
              <a:buFont typeface="Courier New" panose="02070309020205020404" pitchFamily="49" charset="0"/>
              <a:buChar char="o"/>
              <a:tabLst>
                <a:tab pos="0" algn="l"/>
              </a:tabLst>
            </a:pPr>
            <a:r>
              <a:rPr lang="pl-PL" dirty="0">
                <a:latin typeface="Arial" pitchFamily="34" charset="0"/>
                <a:cs typeface="Arial" pitchFamily="34" charset="0"/>
              </a:rPr>
              <a:t>prowadzony w stadach:</a:t>
            </a:r>
          </a:p>
          <a:p>
            <a:pPr marL="446088" indent="-268288">
              <a:lnSpc>
                <a:spcPct val="150000"/>
              </a:lnSpc>
              <a:buClr>
                <a:srgbClr val="002F8E"/>
              </a:buClr>
              <a:buFontTx/>
              <a:buChar char="-"/>
              <a:tabLst>
                <a:tab pos="0" algn="l"/>
              </a:tabLst>
            </a:pPr>
            <a:r>
              <a:rPr lang="pl-PL" dirty="0">
                <a:latin typeface="Arial" pitchFamily="34" charset="0"/>
                <a:cs typeface="Arial" pitchFamily="34" charset="0"/>
              </a:rPr>
              <a:t>wolnych od zakażenia wirusem BVD-MD (brak osobników PI) oraz </a:t>
            </a:r>
          </a:p>
          <a:p>
            <a:pPr marL="446088" indent="-268288">
              <a:lnSpc>
                <a:spcPct val="150000"/>
              </a:lnSpc>
              <a:buClr>
                <a:srgbClr val="002F8E"/>
              </a:buClr>
              <a:buFontTx/>
              <a:buChar char="-"/>
              <a:tabLst>
                <a:tab pos="0" algn="l"/>
              </a:tabLst>
            </a:pPr>
            <a:r>
              <a:rPr lang="pl-PL" dirty="0">
                <a:latin typeface="Arial" pitchFamily="34" charset="0"/>
                <a:cs typeface="Arial" pitchFamily="34" charset="0"/>
              </a:rPr>
              <a:t>wcześniej zakażonych, po okresie 1 roku od usunięcia ostatniego osobnika PI (po monitoringu nowo narodzonych cieląt),</a:t>
            </a:r>
          </a:p>
          <a:p>
            <a:pPr>
              <a:lnSpc>
                <a:spcPct val="150000"/>
              </a:lnSpc>
              <a:buClr>
                <a:srgbClr val="002F8E"/>
              </a:buClr>
              <a:buFont typeface="Courier New" panose="02070309020205020404" pitchFamily="49" charset="0"/>
              <a:buChar char="o"/>
              <a:tabLst>
                <a:tab pos="0" algn="l"/>
              </a:tabLst>
            </a:pPr>
            <a:r>
              <a:rPr lang="pl-PL" dirty="0">
                <a:latin typeface="Arial" pitchFamily="34" charset="0"/>
                <a:cs typeface="Arial" pitchFamily="34" charset="0"/>
              </a:rPr>
              <a:t>w celu szybkiego wykrycia nowego zakażenia w stadzie, </a:t>
            </a:r>
          </a:p>
          <a:p>
            <a:pPr marL="0" indent="0">
              <a:buNone/>
              <a:tabLst>
                <a:tab pos="0" algn="l"/>
              </a:tabLst>
            </a:pP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442CF11-7094-4F6E-A76F-2EC10C5ED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1" y="260648"/>
            <a:ext cx="8568952" cy="1080120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 Zwalczania BVD MD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10FE69C-B79C-41D8-8C74-BB385AE69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5" y="1484784"/>
            <a:ext cx="8424937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u="sng" dirty="0">
                <a:latin typeface="Arial" panose="020B0604020202020204" pitchFamily="34" charset="0"/>
                <a:cs typeface="Arial" panose="020B0604020202020204" pitchFamily="34" charset="0"/>
              </a:rPr>
              <a:t>Utrzymanie statusu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 stały monitoring wykluczył obecność zwierząt PI w stadzie</a:t>
            </a:r>
          </a:p>
          <a:p>
            <a:pPr marL="0" indent="0">
              <a:buNone/>
            </a:pPr>
            <a:r>
              <a:rPr lang="pl-PL" sz="2800" u="sng" dirty="0">
                <a:latin typeface="Arial" panose="020B0604020202020204" pitchFamily="34" charset="0"/>
                <a:cs typeface="Arial" panose="020B0604020202020204" pitchFamily="34" charset="0"/>
              </a:rPr>
              <a:t>Zawieszenie statusu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 stały monitoring potwierdził obecność zwierząt PI w stadzie (obowiązek zgłoszenia do PLW wyniku dodatniego, zawieszenie stada w drodze decyzji), </a:t>
            </a:r>
          </a:p>
          <a:p>
            <a:pPr marL="0" indent="0">
              <a:buNone/>
            </a:pPr>
            <a:r>
              <a:rPr lang="pl-PL" sz="2800" u="sng" dirty="0">
                <a:latin typeface="Arial" panose="020B0604020202020204" pitchFamily="34" charset="0"/>
                <a:cs typeface="Arial" panose="020B0604020202020204" pitchFamily="34" charset="0"/>
              </a:rPr>
              <a:t>Przywrócenie statusu</a:t>
            </a: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 przeprowadzenie badań wirusologicznych w stadzie w celu identyfikacji i eliminacji zwierząt PI ze stada</a:t>
            </a:r>
          </a:p>
        </p:txBody>
      </p:sp>
    </p:spTree>
    <p:extLst>
      <p:ext uri="{BB962C8B-B14F-4D97-AF65-F5344CB8AC3E}">
        <p14:creationId xmlns:p14="http://schemas.microsoft.com/office/powerpoint/2010/main" xmlns="" val="36808088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13D6CFD-7F09-42D1-8120-5606E6FF0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1" y="404664"/>
            <a:ext cx="7992888" cy="1188720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 zwalczania BVD MD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6EBA027-B86D-42AE-9786-CB4792CC3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1" y="1916832"/>
            <a:ext cx="7992888" cy="46805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1900" u="sng" dirty="0">
                <a:latin typeface="Arial" panose="020B0604020202020204" pitchFamily="34" charset="0"/>
                <a:cs typeface="Arial" panose="020B0604020202020204" pitchFamily="34" charset="0"/>
              </a:rPr>
              <a:t>Warunki przemieszczania</a:t>
            </a:r>
          </a:p>
          <a:p>
            <a:pPr marL="0" indent="0">
              <a:buNone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Do stada bydła można wprowadzać zwierzęta o statusie równym lub wyższym w odniesieniu do BVD MD,</a:t>
            </a:r>
          </a:p>
          <a:p>
            <a:pPr marL="0" indent="0">
              <a:buNone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W przypadku stad o statusie nieznanym:</a:t>
            </a:r>
          </a:p>
          <a:p>
            <a:pPr>
              <a:buFontTx/>
              <a:buChar char="-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zwierzęta nie wykazują objawów klinicznych w dniu przemieszczenia oraz</a:t>
            </a:r>
          </a:p>
          <a:p>
            <a:pPr>
              <a:buFontTx/>
              <a:buChar char="-"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przed wprowadzeniem do stada były trzymane przez 30 dni w stacji kwarantanny, gdzie zostały 2 krotnie zbadane wirusologicznie na obecność BVD MD w ostępie co najmniej 3 tygodni z wynikiem ujemnym</a:t>
            </a:r>
          </a:p>
          <a:p>
            <a:pPr marL="0" indent="0">
              <a:buNone/>
            </a:pPr>
            <a:r>
              <a:rPr lang="pl-PL" sz="19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Zaleca się aby przy wprowadzeniu bydła do stada posiadać kopię karty zdrowia tego bydła, jeżeli pochodzi ono z gospodarstwa również prowadzącego program lub kopię decyzji PLW jeżeli gospodarstwo uzyskało już taki status. Można również poprosić posiadacza sprzedającego bydło o zaświadczenie, że pochodzi ono z gospodarstwa, w którym nie występuje IBR/IPV </a:t>
            </a:r>
          </a:p>
          <a:p>
            <a:pPr>
              <a:buFontTx/>
              <a:buChar char="-"/>
            </a:pPr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924546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wet\Ustawienia lokalne\Temporary Internet Files\Content.IE5\3CW63QJE\MP90022757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916832"/>
            <a:ext cx="2992986" cy="4546308"/>
          </a:xfrm>
          <a:prstGeom prst="rect">
            <a:avLst/>
          </a:prstGeom>
          <a:noFill/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xmlns="" id="{65B72D17-3E67-43FE-8E5C-3A0575B5DB0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980728"/>
            <a:ext cx="5816088" cy="10973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1043608" y="2132856"/>
            <a:ext cx="3288024" cy="70408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b="1" dirty="0" smtClean="0">
                <a:latin typeface="Century Gothic" panose="020B0502020202020204" pitchFamily="34" charset="0"/>
              </a:rPr>
              <a:t>IBR/IPV</a:t>
            </a:r>
            <a:endParaRPr lang="pl-PL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971600" y="3140968"/>
            <a:ext cx="3288024" cy="259677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pl-PL" sz="2000" dirty="0" smtClean="0"/>
              <a:t>CHOROBA WIRUSOWA</a:t>
            </a:r>
          </a:p>
          <a:p>
            <a:endParaRPr lang="pl-PL" sz="2000" dirty="0" smtClean="0"/>
          </a:p>
          <a:p>
            <a:r>
              <a:rPr lang="pl-PL" sz="2400" dirty="0" smtClean="0"/>
              <a:t>LATENCJA (siewcy)</a:t>
            </a:r>
          </a:p>
          <a:p>
            <a:r>
              <a:rPr lang="pl-PL" sz="2400" dirty="0" smtClean="0"/>
              <a:t>AEROGENNIE</a:t>
            </a:r>
          </a:p>
          <a:p>
            <a:r>
              <a:rPr lang="pl-PL" sz="2400" dirty="0" smtClean="0"/>
              <a:t>KRYCIE (BUHAJE)</a:t>
            </a:r>
          </a:p>
          <a:p>
            <a:r>
              <a:rPr lang="pl-PL" sz="2400" dirty="0" smtClean="0"/>
              <a:t>INSEMINACJA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"/>
          </p:nvPr>
        </p:nvSpPr>
        <p:spPr>
          <a:xfrm>
            <a:off x="4860032" y="3140968"/>
            <a:ext cx="3290516" cy="259677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pl-PL" sz="2000" dirty="0" smtClean="0"/>
              <a:t>CHOROBA WIRUSOWA</a:t>
            </a:r>
          </a:p>
          <a:p>
            <a:endParaRPr lang="pl-PL" sz="2000" dirty="0" smtClean="0"/>
          </a:p>
          <a:p>
            <a:r>
              <a:rPr lang="pl-PL" sz="2400" dirty="0" smtClean="0"/>
              <a:t>SIEWCY (PI)-</a:t>
            </a:r>
            <a:r>
              <a:rPr lang="pl-PL" sz="2000" dirty="0" smtClean="0"/>
              <a:t>ZWIERZĘTA TRWALE ZAKAŻONE PRZEZ MATKĘ</a:t>
            </a:r>
          </a:p>
          <a:p>
            <a:r>
              <a:rPr lang="pl-PL" dirty="0" smtClean="0"/>
              <a:t>WYDALINY I WYDZIELINY (BUHAJE)</a:t>
            </a:r>
          </a:p>
          <a:p>
            <a:r>
              <a:rPr lang="pl-PL" sz="2400" dirty="0" smtClean="0"/>
              <a:t>ŚRODOWISKO</a:t>
            </a:r>
            <a:endParaRPr lang="pl-PL" sz="240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3"/>
          </p:nvPr>
        </p:nvSpPr>
        <p:spPr>
          <a:xfrm>
            <a:off x="4788024" y="2132856"/>
            <a:ext cx="3290516" cy="70408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b="1" dirty="0" smtClean="0">
                <a:latin typeface="Century Gothic" panose="020B0502020202020204" pitchFamily="34" charset="0"/>
              </a:rPr>
              <a:t>BVD MD</a:t>
            </a:r>
            <a:endParaRPr lang="pl-PL" sz="3600" b="1" dirty="0">
              <a:latin typeface="Century Gothic" panose="020B0502020202020204" pitchFamily="34" charset="0"/>
            </a:endParaRPr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1547664" y="332656"/>
            <a:ext cx="5937755" cy="1476752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latin typeface="Century Gothic" panose="020B0502020202020204" pitchFamily="34" charset="0"/>
              </a:rPr>
              <a:t>PRZYCZYNY</a:t>
            </a:r>
            <a:br>
              <a:rPr lang="pl-PL" sz="3200" b="1" dirty="0" smtClean="0">
                <a:latin typeface="Century Gothic" panose="020B0502020202020204" pitchFamily="34" charset="0"/>
              </a:rPr>
            </a:br>
            <a:r>
              <a:rPr lang="pl-PL" sz="3200" b="1" dirty="0" smtClean="0">
                <a:latin typeface="Century Gothic" panose="020B0502020202020204" pitchFamily="34" charset="0"/>
              </a:rPr>
              <a:t> ŹRÓDŁA</a:t>
            </a:r>
            <a:br>
              <a:rPr lang="pl-PL" sz="3200" b="1" dirty="0" smtClean="0">
                <a:latin typeface="Century Gothic" panose="020B0502020202020204" pitchFamily="34" charset="0"/>
              </a:rPr>
            </a:br>
            <a:r>
              <a:rPr lang="pl-PL" sz="3200" b="1" dirty="0" smtClean="0">
                <a:latin typeface="Century Gothic" panose="020B0502020202020204" pitchFamily="34" charset="0"/>
              </a:rPr>
              <a:t>  DROGI ZARAŻENIA</a:t>
            </a:r>
            <a:endParaRPr lang="pl-PL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909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272808" cy="1080120"/>
          </a:xfrm>
        </p:spPr>
        <p:txBody>
          <a:bodyPr>
            <a:noAutofit/>
          </a:bodyPr>
          <a:lstStyle/>
          <a:p>
            <a:r>
              <a:rPr lang="pl-PL" sz="3200" dirty="0" smtClean="0"/>
              <a:t>PRZEBIEG BEZOBJAWOWY, ALE:</a:t>
            </a:r>
            <a:endParaRPr lang="pl-PL" sz="32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132248990"/>
              </p:ext>
            </p:extLst>
          </p:nvPr>
        </p:nvGraphicFramePr>
        <p:xfrm>
          <a:off x="1547664" y="1988840"/>
          <a:ext cx="60486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17026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800" dirty="0" smtClean="0"/>
              <a:t>CZYNNIKI STRESOGENNE</a:t>
            </a:r>
            <a:br>
              <a:rPr lang="pl-PL" sz="2800" dirty="0" smtClean="0"/>
            </a:br>
            <a:r>
              <a:rPr lang="pl-PL" sz="2800" dirty="0" smtClean="0"/>
              <a:t>I INNE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4048" y="332656"/>
            <a:ext cx="3611880" cy="5248656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latin typeface="Century Gothic" panose="020B0502020202020204" pitchFamily="34" charset="0"/>
              </a:rPr>
              <a:t>ZŁE WARUNKI DOBROSTANU</a:t>
            </a:r>
          </a:p>
          <a:p>
            <a:r>
              <a:rPr lang="pl-PL" dirty="0" smtClean="0">
                <a:latin typeface="Century Gothic" panose="020B0502020202020204" pitchFamily="34" charset="0"/>
              </a:rPr>
              <a:t>Wysokie zagęszczenie zwierząt</a:t>
            </a:r>
          </a:p>
          <a:p>
            <a:r>
              <a:rPr lang="pl-PL" dirty="0" smtClean="0">
                <a:latin typeface="Century Gothic" panose="020B0502020202020204" pitchFamily="34" charset="0"/>
              </a:rPr>
              <a:t>Nieodpowiednia wielkość stanowisk</a:t>
            </a:r>
          </a:p>
          <a:p>
            <a:r>
              <a:rPr lang="pl-PL" dirty="0" smtClean="0">
                <a:latin typeface="Century Gothic" panose="020B0502020202020204" pitchFamily="34" charset="0"/>
              </a:rPr>
              <a:t>Mikroklimat</a:t>
            </a:r>
          </a:p>
          <a:p>
            <a:r>
              <a:rPr lang="pl-PL" dirty="0" smtClean="0">
                <a:latin typeface="Century Gothic" panose="020B0502020202020204" pitchFamily="34" charset="0"/>
              </a:rPr>
              <a:t>I inne</a:t>
            </a:r>
          </a:p>
          <a:p>
            <a:pPr marL="0" indent="0">
              <a:buNone/>
            </a:pPr>
            <a:endParaRPr lang="pl-PL" dirty="0" smtClean="0">
              <a:latin typeface="Century Gothic" panose="020B0502020202020204" pitchFamily="34" charset="0"/>
            </a:endParaRPr>
          </a:p>
          <a:p>
            <a:r>
              <a:rPr lang="pl-PL" dirty="0" smtClean="0">
                <a:latin typeface="Century Gothic" panose="020B0502020202020204" pitchFamily="34" charset="0"/>
              </a:rPr>
              <a:t>Transport</a:t>
            </a:r>
          </a:p>
          <a:p>
            <a:r>
              <a:rPr lang="pl-PL" dirty="0" smtClean="0">
                <a:latin typeface="Century Gothic" panose="020B0502020202020204" pitchFamily="34" charset="0"/>
              </a:rPr>
              <a:t>Zmiana żywienia</a:t>
            </a:r>
          </a:p>
          <a:p>
            <a:r>
              <a:rPr lang="pl-PL" dirty="0" smtClean="0">
                <a:latin typeface="Century Gothic" panose="020B0502020202020204" pitchFamily="34" charset="0"/>
              </a:rPr>
              <a:t>Zachorowania na inne choroby</a:t>
            </a:r>
          </a:p>
          <a:p>
            <a:r>
              <a:rPr lang="pl-PL" dirty="0" smtClean="0">
                <a:latin typeface="Century Gothic" panose="020B0502020202020204" pitchFamily="34" charset="0"/>
              </a:rPr>
              <a:t>Poród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26806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>
                <a:latin typeface="Century Gothic" panose="020B0502020202020204" pitchFamily="34" charset="0"/>
              </a:rPr>
              <a:t>OBJAWY KLINICZNE</a:t>
            </a:r>
            <a:endParaRPr lang="pl-PL" sz="3200" b="1" dirty="0"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76056" y="116632"/>
            <a:ext cx="3611880" cy="6741368"/>
          </a:xfrm>
        </p:spPr>
        <p:txBody>
          <a:bodyPr>
            <a:noAutofit/>
          </a:bodyPr>
          <a:lstStyle/>
          <a:p>
            <a:r>
              <a:rPr lang="pl-PL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OBJAWY ZE STRONY GÓRNYCH DRÓG ODDECHOWYCH:</a:t>
            </a:r>
          </a:p>
          <a:p>
            <a:pPr>
              <a:buFontTx/>
              <a:buChar char="-"/>
            </a:pPr>
            <a:r>
              <a:rPr lang="pl-PL" sz="1600" dirty="0" smtClean="0">
                <a:latin typeface="Century Gothic" panose="020B0502020202020204" pitchFamily="34" charset="0"/>
              </a:rPr>
              <a:t>surowiczy wypływ z nosa</a:t>
            </a:r>
            <a:br>
              <a:rPr lang="pl-PL" sz="1600" dirty="0" smtClean="0">
                <a:latin typeface="Century Gothic" panose="020B0502020202020204" pitchFamily="34" charset="0"/>
              </a:rPr>
            </a:br>
            <a:r>
              <a:rPr lang="pl-PL" sz="1600" dirty="0" smtClean="0">
                <a:latin typeface="Century Gothic" panose="020B0502020202020204" pitchFamily="34" charset="0"/>
              </a:rPr>
              <a:t> i oczu, przekrwienie</a:t>
            </a:r>
          </a:p>
          <a:p>
            <a:pPr>
              <a:buFontTx/>
              <a:buChar char="-"/>
            </a:pPr>
            <a:r>
              <a:rPr lang="pl-PL" sz="1600" dirty="0" smtClean="0">
                <a:latin typeface="Century Gothic" panose="020B0502020202020204" pitchFamily="34" charset="0"/>
              </a:rPr>
              <a:t>kaszel</a:t>
            </a:r>
          </a:p>
          <a:p>
            <a:r>
              <a:rPr lang="pl-PL" sz="1600" dirty="0" smtClean="0">
                <a:latin typeface="Century Gothic" panose="020B0502020202020204" pitchFamily="34" charset="0"/>
              </a:rPr>
              <a:t>GORĄCZKA</a:t>
            </a:r>
          </a:p>
          <a:p>
            <a:r>
              <a:rPr lang="pl-PL" sz="1600" dirty="0" smtClean="0">
                <a:latin typeface="Century Gothic" panose="020B0502020202020204" pitchFamily="34" charset="0"/>
              </a:rPr>
              <a:t>UTRATA APETYTU</a:t>
            </a:r>
          </a:p>
          <a:p>
            <a:r>
              <a:rPr lang="pl-PL" sz="1600" dirty="0" smtClean="0">
                <a:latin typeface="Century Gothic" panose="020B0502020202020204" pitchFamily="34" charset="0"/>
              </a:rPr>
              <a:t>ŚLINOTOK</a:t>
            </a:r>
          </a:p>
          <a:p>
            <a:r>
              <a:rPr lang="pl-PL" sz="1600" dirty="0" smtClean="0">
                <a:latin typeface="Century Gothic" panose="020B0502020202020204" pitchFamily="34" charset="0"/>
              </a:rPr>
              <a:t>OBJAWY ZE STRONY NARZĄDÓW PŁCIOWYCH </a:t>
            </a:r>
          </a:p>
          <a:p>
            <a:r>
              <a:rPr lang="pl-PL" sz="1600" dirty="0" smtClean="0">
                <a:latin typeface="Century Gothic" panose="020B0502020202020204" pitchFamily="34" charset="0"/>
              </a:rPr>
              <a:t>UPADKI</a:t>
            </a:r>
          </a:p>
          <a:p>
            <a:r>
              <a:rPr lang="pl-PL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SPADA PRODUKCJA MLEKA </a:t>
            </a:r>
          </a:p>
          <a:p>
            <a:r>
              <a:rPr lang="pl-PL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PORONIENIA</a:t>
            </a:r>
          </a:p>
          <a:p>
            <a:r>
              <a:rPr lang="pl-PL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UPADKI CIELĄT</a:t>
            </a:r>
          </a:p>
          <a:p>
            <a:r>
              <a:rPr lang="pl-PL" sz="18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OGRANICZENIE ZDOLNOŚCI ROZPŁODOWYCH</a:t>
            </a:r>
          </a:p>
          <a:p>
            <a:pPr marL="0" indent="0">
              <a:buNone/>
            </a:pPr>
            <a:endParaRPr lang="pl-PL" sz="18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Symbol zastępczy tekstu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IBR/IPV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xmlns="" val="2133714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>
                <a:latin typeface="Century Gothic" panose="020B0502020202020204" pitchFamily="34" charset="0"/>
              </a:rPr>
              <a:t>OBJAWY KLINICZNE</a:t>
            </a:r>
            <a:endParaRPr lang="pl-PL" sz="3200" b="1" dirty="0"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76056" y="116632"/>
            <a:ext cx="3611880" cy="6741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 smtClean="0">
                <a:latin typeface="Century Gothic" panose="020B0502020202020204" pitchFamily="34" charset="0"/>
              </a:rPr>
              <a:t>CIELĘTA:</a:t>
            </a:r>
          </a:p>
          <a:p>
            <a:r>
              <a:rPr lang="pl-PL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BARDZO WYSOKA ŚMIERTELNOŚĆ CIELĄT </a:t>
            </a:r>
            <a:br>
              <a:rPr lang="pl-PL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pl-PL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DO 1 ROKU ŻYCIA</a:t>
            </a:r>
          </a:p>
          <a:p>
            <a:r>
              <a:rPr lang="pl-PL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MNIEJSZE PRZYROSTY MASY CIAŁA U CIELĄT</a:t>
            </a:r>
          </a:p>
          <a:p>
            <a:r>
              <a:rPr lang="pl-PL" sz="18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WYSOKA WRAŻLIWOŚĆ NA INFEKCJE UKŁADU POKARMOWEGO I ODDECHOWEGO</a:t>
            </a:r>
          </a:p>
          <a:p>
            <a:r>
              <a:rPr lang="pl-PL" sz="18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WYSTĘPOWANIE WAD WRODZONYCH UKŁADU NERWOWEGO</a:t>
            </a:r>
          </a:p>
          <a:p>
            <a:pPr marL="0" indent="0">
              <a:buNone/>
            </a:pPr>
            <a:r>
              <a:rPr lang="pl-PL" sz="1800" b="1" dirty="0" smtClean="0">
                <a:latin typeface="Century Gothic" panose="020B0502020202020204" pitchFamily="34" charset="0"/>
              </a:rPr>
              <a:t>BYDŁO DOROSŁE:</a:t>
            </a:r>
            <a:endParaRPr lang="pl-PL" sz="1800" b="1" dirty="0">
              <a:latin typeface="Century Gothic" panose="020B0502020202020204" pitchFamily="34" charset="0"/>
            </a:endParaRPr>
          </a:p>
          <a:p>
            <a:r>
              <a:rPr lang="pl-PL" sz="1800" dirty="0" smtClean="0">
                <a:latin typeface="Century Gothic" panose="020B0502020202020204" pitchFamily="34" charset="0"/>
              </a:rPr>
              <a:t>BIEGUNKA</a:t>
            </a:r>
          </a:p>
          <a:p>
            <a:r>
              <a:rPr lang="pl-PL" sz="1800" dirty="0" smtClean="0">
                <a:latin typeface="Century Gothic" panose="020B0502020202020204" pitchFamily="34" charset="0"/>
              </a:rPr>
              <a:t>BRAK APETYTU</a:t>
            </a:r>
          </a:p>
          <a:p>
            <a:r>
              <a:rPr lang="pl-PL" sz="1800" dirty="0" smtClean="0">
                <a:latin typeface="Century Gothic" panose="020B0502020202020204" pitchFamily="34" charset="0"/>
              </a:rPr>
              <a:t>WYCIEK Z NOSA</a:t>
            </a:r>
          </a:p>
          <a:p>
            <a:r>
              <a:rPr lang="pl-PL" sz="1800" u="sng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RONIENIA</a:t>
            </a:r>
          </a:p>
          <a:p>
            <a:endParaRPr lang="pl-PL" sz="1800" dirty="0" smtClean="0">
              <a:solidFill>
                <a:srgbClr val="C00000"/>
              </a:solidFill>
            </a:endParaRPr>
          </a:p>
        </p:txBody>
      </p:sp>
      <p:sp>
        <p:nvSpPr>
          <p:cNvPr id="2" name="Symbol zastępczy tekstu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BVD/MD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xmlns="" val="2477732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PRZEPISY PRAWA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27584" y="4293096"/>
            <a:ext cx="7560840" cy="1265082"/>
          </a:xfrm>
        </p:spPr>
        <p:txBody>
          <a:bodyPr>
            <a:noAutofit/>
          </a:bodyPr>
          <a:lstStyle/>
          <a:p>
            <a:pPr algn="ctr"/>
            <a:r>
              <a:rPr lang="pl-PL" sz="4000" dirty="0" smtClean="0">
                <a:latin typeface="Century Gothic" panose="020B0502020202020204" pitchFamily="34" charset="0"/>
              </a:rPr>
              <a:t>IBR/IPV </a:t>
            </a:r>
            <a:r>
              <a:rPr lang="pl-PL" sz="3200" dirty="0" smtClean="0">
                <a:latin typeface="Century Gothic" panose="020B0502020202020204" pitchFamily="34" charset="0"/>
              </a:rPr>
              <a:t>oraz </a:t>
            </a:r>
            <a:r>
              <a:rPr lang="pl-PL" sz="4000" dirty="0" smtClean="0">
                <a:latin typeface="Century Gothic" panose="020B0502020202020204" pitchFamily="34" charset="0"/>
              </a:rPr>
              <a:t>BVD/MD</a:t>
            </a:r>
            <a:endParaRPr lang="pl-PL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7185171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aczka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28238</TotalTime>
  <Words>1638</Words>
  <Application>Microsoft Office PowerPoint</Application>
  <PresentationFormat>Pokaz na ekranie (4:3)</PresentationFormat>
  <Paragraphs>205</Paragraphs>
  <Slides>36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Paczka</vt:lpstr>
      <vt:lpstr>Program zwalczania IBR/IPV oraz BVD/MD  w stadach bydła </vt:lpstr>
      <vt:lpstr>ZAGADNIENIA</vt:lpstr>
      <vt:lpstr>  CHARAKTERYSTYKA  IBR/IPV Zakaźne ZAPALENIE NOSA  I TCHAWICY/OTRĘT BYDŁA  BVD-MD WIRUSOWA BIEGUNKA BYDŁA  I CHOROBA BŁON ŚLUZOWYCH   </vt:lpstr>
      <vt:lpstr>PRZYCZYNY  ŹRÓDŁA   DROGI ZARAŻENIA</vt:lpstr>
      <vt:lpstr>PRZEBIEG BEZOBJAWOWY, ALE:</vt:lpstr>
      <vt:lpstr>CZYNNIKI STRESOGENNE I INNE</vt:lpstr>
      <vt:lpstr>OBJAWY KLINICZNE</vt:lpstr>
      <vt:lpstr>OBJAWY KLINICZNE</vt:lpstr>
      <vt:lpstr>PRZEPISY PRAWA</vt:lpstr>
      <vt:lpstr>Slajd 10</vt:lpstr>
      <vt:lpstr>Decyzja Komisji 2004/558/WE</vt:lpstr>
      <vt:lpstr>Decyzja Komisji 2004/558/WE</vt:lpstr>
      <vt:lpstr>Przepisy prawne</vt:lpstr>
      <vt:lpstr>PROGRAM ZWALCZANIA IBR/IPV orAZ BVD/MD</vt:lpstr>
      <vt:lpstr>PODSTAWA PRAWNA</vt:lpstr>
      <vt:lpstr>Program zwalczania – podstawa prawna</vt:lpstr>
      <vt:lpstr>Informacje ogólne nt.  opracowanego programu</vt:lpstr>
      <vt:lpstr>CEL  programu</vt:lpstr>
      <vt:lpstr>UCZESTNICTWO W PROGRAMIE</vt:lpstr>
      <vt:lpstr>REALIZACJA PROGRAMU</vt:lpstr>
      <vt:lpstr>Informacje ogólne  NA TEMAT programu</vt:lpstr>
      <vt:lpstr>Karta zdrowia bydła</vt:lpstr>
      <vt:lpstr>Laboratoria</vt:lpstr>
      <vt:lpstr>IBR/IPV Zakaźne ZAPALENIE NOSA  I TCHAWICY/OTRĘT BYDŁA</vt:lpstr>
      <vt:lpstr>Slajd 25</vt:lpstr>
      <vt:lpstr>Program zwalczania IBR/IPV –  zasady uwalniania PRZYKŁAD</vt:lpstr>
      <vt:lpstr> Program zwalczania IBR/IPV –  zasady uwalniania</vt:lpstr>
      <vt:lpstr>PRZEMIESZCZANIE ZWIERZĄT</vt:lpstr>
      <vt:lpstr> Przemieszczanie zwierząt  </vt:lpstr>
      <vt:lpstr> Przemieszczanie zwierząt  </vt:lpstr>
      <vt:lpstr>BVD-MD WIRUSOWA BIEGUNKA BYDŁA  I CHOROBA BŁON ŚLUZOWYCH</vt:lpstr>
      <vt:lpstr>program Zwalczania BVD MD</vt:lpstr>
      <vt:lpstr>program Zwalczania BVD MD</vt:lpstr>
      <vt:lpstr>program Zwalczania BVD MD</vt:lpstr>
      <vt:lpstr>program zwalczania BVD MD</vt:lpstr>
      <vt:lpstr>Slajd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ASF</dc:title>
  <dc:creator>wet-mp</dc:creator>
  <cp:lastModifiedBy>User</cp:lastModifiedBy>
  <cp:revision>1696</cp:revision>
  <cp:lastPrinted>2017-10-03T08:44:10Z</cp:lastPrinted>
  <dcterms:modified xsi:type="dcterms:W3CDTF">2019-01-10T14:01:39Z</dcterms:modified>
</cp:coreProperties>
</file>